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3" r:id="rId4"/>
    <p:sldMasterId id="2147483765" r:id="rId5"/>
    <p:sldMasterId id="2147483770" r:id="rId6"/>
  </p:sldMasterIdLst>
  <p:notesMasterIdLst>
    <p:notesMasterId r:id="rId12"/>
  </p:notesMasterIdLst>
  <p:handoutMasterIdLst>
    <p:handoutMasterId r:id="rId13"/>
  </p:handoutMasterIdLst>
  <p:sldIdLst>
    <p:sldId id="610" r:id="rId7"/>
    <p:sldId id="694" r:id="rId8"/>
    <p:sldId id="695" r:id="rId9"/>
    <p:sldId id="696" r:id="rId10"/>
    <p:sldId id="558" r:id="rId11"/>
  </p:sldIdLst>
  <p:sldSz cx="12190413" cy="6858000"/>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3929" userDrawn="1">
          <p15:clr>
            <a:srgbClr val="A4A3A4"/>
          </p15:clr>
        </p15:guide>
        <p15:guide id="2" pos="165" userDrawn="1">
          <p15:clr>
            <a:srgbClr val="A4A3A4"/>
          </p15:clr>
        </p15:guide>
        <p15:guide id="3" pos="7536" userDrawn="1">
          <p15:clr>
            <a:srgbClr val="A4A3A4"/>
          </p15:clr>
        </p15:guide>
        <p15:guide id="4" orient="horz" pos="11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ey Leighton" initials="C" lastIdx="1" clrIdx="0"/>
  <p:cmAuthor id="1" name="Carey Leighton" initials="CL" lastIdx="3" clrIdx="1"/>
  <p:cmAuthor id="2" name="Andrea" initials="A" lastIdx="4" clrIdx="2">
    <p:extLst>
      <p:ext uri="{19B8F6BF-5375-455C-9EA6-DF929625EA0E}">
        <p15:presenceInfo xmlns:p15="http://schemas.microsoft.com/office/powerpoint/2012/main" userId="Andre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0019"/>
    <a:srgbClr val="FF00FF"/>
    <a:srgbClr val="0059AD"/>
    <a:srgbClr val="A6A6A6"/>
    <a:srgbClr val="A1A19E"/>
    <a:srgbClr val="949599"/>
    <a:srgbClr val="FF4747"/>
    <a:srgbClr val="A1A1A1"/>
    <a:srgbClr val="AFAFAF"/>
    <a:srgbClr val="A8A9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B252D2-DFFF-4072-A9BA-5D1CB1EF197A}" v="4" dt="2021-08-11T12:37:09.2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3" autoAdjust="0"/>
    <p:restoredTop sz="94660" autoAdjust="0"/>
  </p:normalViewPr>
  <p:slideViewPr>
    <p:cSldViewPr snapToGrid="0" snapToObjects="1">
      <p:cViewPr>
        <p:scale>
          <a:sx n="75" d="100"/>
          <a:sy n="75" d="100"/>
        </p:scale>
        <p:origin x="926" y="293"/>
      </p:cViewPr>
      <p:guideLst>
        <p:guide orient="horz" pos="3929"/>
        <p:guide pos="165"/>
        <p:guide pos="7536"/>
        <p:guide orient="horz" pos="1139"/>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862" cy="495794"/>
          </a:xfrm>
          <a:prstGeom prst="rect">
            <a:avLst/>
          </a:prstGeom>
        </p:spPr>
        <p:txBody>
          <a:bodyPr vert="horz" lIns="93170" tIns="46585" rIns="93170" bIns="46585"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50295" y="0"/>
            <a:ext cx="2945862" cy="495794"/>
          </a:xfrm>
          <a:prstGeom prst="rect">
            <a:avLst/>
          </a:prstGeom>
        </p:spPr>
        <p:txBody>
          <a:bodyPr vert="horz" lIns="93170" tIns="46585" rIns="93170" bIns="46585" rtlCol="0"/>
          <a:lstStyle>
            <a:lvl1pPr algn="r" eaLnBrk="1" fontAlgn="auto" hangingPunct="1">
              <a:spcBef>
                <a:spcPts val="0"/>
              </a:spcBef>
              <a:spcAft>
                <a:spcPts val="0"/>
              </a:spcAft>
              <a:defRPr sz="1200">
                <a:latin typeface="+mn-lt"/>
              </a:defRPr>
            </a:lvl1pPr>
          </a:lstStyle>
          <a:p>
            <a:pPr>
              <a:defRPr/>
            </a:pPr>
            <a:fld id="{296D7C2D-A584-4F28-83DB-90CBBA1031B4}" type="datetimeFigureOut">
              <a:rPr lang="en-US"/>
              <a:pPr>
                <a:defRPr/>
              </a:pPr>
              <a:t>8/11/2021</a:t>
            </a:fld>
            <a:endParaRPr lang="en-US" dirty="0"/>
          </a:p>
        </p:txBody>
      </p:sp>
      <p:sp>
        <p:nvSpPr>
          <p:cNvPr id="4" name="Footer Placeholder 3"/>
          <p:cNvSpPr>
            <a:spLocks noGrp="1"/>
          </p:cNvSpPr>
          <p:nvPr>
            <p:ph type="ftr" sz="quarter" idx="2"/>
          </p:nvPr>
        </p:nvSpPr>
        <p:spPr>
          <a:xfrm>
            <a:off x="1" y="9429305"/>
            <a:ext cx="2945862" cy="495794"/>
          </a:xfrm>
          <a:prstGeom prst="rect">
            <a:avLst/>
          </a:prstGeom>
        </p:spPr>
        <p:txBody>
          <a:bodyPr vert="horz" lIns="93170" tIns="46585" rIns="93170" bIns="46585"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50295" y="9429305"/>
            <a:ext cx="2945862" cy="495794"/>
          </a:xfrm>
          <a:prstGeom prst="rect">
            <a:avLst/>
          </a:prstGeom>
        </p:spPr>
        <p:txBody>
          <a:bodyPr vert="horz" wrap="square" lIns="93170" tIns="46585" rIns="93170" bIns="46585" numCol="1" anchor="b" anchorCtr="0" compatLnSpc="1">
            <a:prstTxWarp prst="textNoShape">
              <a:avLst/>
            </a:prstTxWarp>
          </a:bodyPr>
          <a:lstStyle>
            <a:lvl1pPr algn="r" eaLnBrk="1" hangingPunct="1">
              <a:defRPr sz="1200"/>
            </a:lvl1pPr>
          </a:lstStyle>
          <a:p>
            <a:fld id="{FFC3E1E7-2FD9-4DD0-AC36-FCE7D36367F6}" type="slidenum">
              <a:rPr lang="en-US"/>
              <a:pPr/>
              <a:t>‹#›</a:t>
            </a:fld>
            <a:endParaRPr lang="en-US" dirty="0"/>
          </a:p>
        </p:txBody>
      </p:sp>
    </p:spTree>
    <p:extLst>
      <p:ext uri="{BB962C8B-B14F-4D97-AF65-F5344CB8AC3E}">
        <p14:creationId xmlns:p14="http://schemas.microsoft.com/office/powerpoint/2010/main" val="2445066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862" cy="495794"/>
          </a:xfrm>
          <a:prstGeom prst="rect">
            <a:avLst/>
          </a:prstGeom>
        </p:spPr>
        <p:txBody>
          <a:bodyPr vert="horz" lIns="93170" tIns="46585" rIns="93170" bIns="46585"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50295" y="0"/>
            <a:ext cx="2945862" cy="495794"/>
          </a:xfrm>
          <a:prstGeom prst="rect">
            <a:avLst/>
          </a:prstGeom>
        </p:spPr>
        <p:txBody>
          <a:bodyPr vert="horz" lIns="93170" tIns="46585" rIns="93170" bIns="46585" rtlCol="0"/>
          <a:lstStyle>
            <a:lvl1pPr algn="r" eaLnBrk="1" fontAlgn="auto" hangingPunct="1">
              <a:spcBef>
                <a:spcPts val="0"/>
              </a:spcBef>
              <a:spcAft>
                <a:spcPts val="0"/>
              </a:spcAft>
              <a:defRPr sz="1200">
                <a:latin typeface="+mn-lt"/>
              </a:defRPr>
            </a:lvl1pPr>
          </a:lstStyle>
          <a:p>
            <a:pPr>
              <a:defRPr/>
            </a:pPr>
            <a:fld id="{AF0528F2-5C2B-42F2-91AB-73647E6E21EE}" type="datetimeFigureOut">
              <a:rPr lang="en-US"/>
              <a:pPr>
                <a:defRPr/>
              </a:pPr>
              <a:t>8/11/2021</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3170" tIns="46585" rIns="93170" bIns="46585" rtlCol="0" anchor="ctr"/>
          <a:lstStyle/>
          <a:p>
            <a:pPr lvl="0"/>
            <a:endParaRPr lang="en-US" noProof="0" dirty="0"/>
          </a:p>
        </p:txBody>
      </p:sp>
      <p:sp>
        <p:nvSpPr>
          <p:cNvPr id="5" name="Notes Placeholder 4"/>
          <p:cNvSpPr>
            <a:spLocks noGrp="1"/>
          </p:cNvSpPr>
          <p:nvPr>
            <p:ph type="body" sz="quarter" idx="3"/>
          </p:nvPr>
        </p:nvSpPr>
        <p:spPr>
          <a:xfrm>
            <a:off x="679465" y="4714652"/>
            <a:ext cx="5438748" cy="4466756"/>
          </a:xfrm>
          <a:prstGeom prst="rect">
            <a:avLst/>
          </a:prstGeom>
        </p:spPr>
        <p:txBody>
          <a:bodyPr vert="horz" lIns="93170" tIns="46585" rIns="93170" bIns="46585"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1" y="9429305"/>
            <a:ext cx="2945862" cy="495794"/>
          </a:xfrm>
          <a:prstGeom prst="rect">
            <a:avLst/>
          </a:prstGeom>
        </p:spPr>
        <p:txBody>
          <a:bodyPr vert="horz" lIns="93170" tIns="46585" rIns="93170" bIns="46585"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50295" y="9429305"/>
            <a:ext cx="2945862" cy="495794"/>
          </a:xfrm>
          <a:prstGeom prst="rect">
            <a:avLst/>
          </a:prstGeom>
        </p:spPr>
        <p:txBody>
          <a:bodyPr vert="horz" wrap="square" lIns="93170" tIns="46585" rIns="93170" bIns="46585" numCol="1" anchor="b" anchorCtr="0" compatLnSpc="1">
            <a:prstTxWarp prst="textNoShape">
              <a:avLst/>
            </a:prstTxWarp>
          </a:bodyPr>
          <a:lstStyle>
            <a:lvl1pPr algn="r" eaLnBrk="1" hangingPunct="1">
              <a:defRPr sz="1200"/>
            </a:lvl1pPr>
          </a:lstStyle>
          <a:p>
            <a:fld id="{741C1BBA-BF0A-4F71-A0E2-928F4CD68AF7}" type="slidenum">
              <a:rPr lang="en-US"/>
              <a:pPr/>
              <a:t>‹#›</a:t>
            </a:fld>
            <a:endParaRPr lang="en-US" dirty="0"/>
          </a:p>
        </p:txBody>
      </p:sp>
    </p:spTree>
    <p:extLst>
      <p:ext uri="{BB962C8B-B14F-4D97-AF65-F5344CB8AC3E}">
        <p14:creationId xmlns:p14="http://schemas.microsoft.com/office/powerpoint/2010/main" val="44578972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41C1BBA-BF0A-4F71-A0E2-928F4CD68AF7}" type="slidenum">
              <a:rPr lang="en-US" smtClean="0"/>
              <a:pPr/>
              <a:t>3</a:t>
            </a:fld>
            <a:endParaRPr lang="en-US" dirty="0"/>
          </a:p>
        </p:txBody>
      </p:sp>
    </p:spTree>
    <p:extLst>
      <p:ext uri="{BB962C8B-B14F-4D97-AF65-F5344CB8AC3E}">
        <p14:creationId xmlns:p14="http://schemas.microsoft.com/office/powerpoint/2010/main" val="2037250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2019" y="2573707"/>
            <a:ext cx="11299776" cy="432000"/>
          </a:xfrm>
        </p:spPr>
        <p:txBody>
          <a:bodyPr anchor="ctr">
            <a:normAutofit/>
          </a:bodyPr>
          <a:lstStyle>
            <a:lvl1pPr algn="l">
              <a:defRPr sz="2000"/>
            </a:lvl1pPr>
          </a:lstStyle>
          <a:p>
            <a:r>
              <a:rPr lang="en-US" dirty="0"/>
              <a:t>Click to edit Master title style</a:t>
            </a:r>
            <a:endParaRPr lang="en-ZA" dirty="0"/>
          </a:p>
        </p:txBody>
      </p:sp>
    </p:spTree>
    <p:extLst>
      <p:ext uri="{BB962C8B-B14F-4D97-AF65-F5344CB8AC3E}">
        <p14:creationId xmlns:p14="http://schemas.microsoft.com/office/powerpoint/2010/main" val="811604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1335" y="682392"/>
            <a:ext cx="5869818" cy="5443775"/>
          </a:xfrm>
          <a:prstGeom prst="rect">
            <a:avLst/>
          </a:prstGeom>
        </p:spPr>
        <p:txBody>
          <a:bodyPr>
            <a:normAutofit/>
          </a:bodyPr>
          <a:lstStyle>
            <a:lvl1pPr marL="177800" indent="-177800">
              <a:defRPr sz="1200">
                <a:latin typeface="Arial" panose="020B0604020202020204" pitchFamily="34" charset="0"/>
                <a:cs typeface="Arial" panose="020B0604020202020204" pitchFamily="34" charset="0"/>
              </a:defRPr>
            </a:lvl1pPr>
            <a:lvl2pPr marL="355600" indent="-177800">
              <a:buFont typeface="Symbol" panose="05050102010706020507" pitchFamily="18" charset="2"/>
              <a:buChar cha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59260" y="682392"/>
            <a:ext cx="5910763" cy="5443775"/>
          </a:xfrm>
          <a:prstGeom prst="rect">
            <a:avLst/>
          </a:prstGeom>
        </p:spPr>
        <p:txBody>
          <a:bodyPr>
            <a:normAutofit/>
          </a:bodyPr>
          <a:lstStyle>
            <a:lvl1pPr marL="177800" indent="-177800">
              <a:defRPr sz="1200">
                <a:latin typeface="Arial" panose="020B0604020202020204" pitchFamily="34" charset="0"/>
                <a:cs typeface="Arial" panose="020B0604020202020204" pitchFamily="34" charset="0"/>
              </a:defRPr>
            </a:lvl1pPr>
            <a:lvl2pPr marL="355600" indent="-177800">
              <a:buFont typeface="Symbol" panose="05050102010706020507" pitchFamily="18" charset="2"/>
              <a:buChar cha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Slide Number Placeholder 2">
            <a:extLst>
              <a:ext uri="{FF2B5EF4-FFF2-40B4-BE49-F238E27FC236}">
                <a16:creationId xmlns:a16="http://schemas.microsoft.com/office/drawing/2014/main" id="{4B7DB54A-5AE0-4E01-BF42-D1DCA7BAE9E7}"/>
              </a:ext>
            </a:extLst>
          </p:cNvPr>
          <p:cNvSpPr>
            <a:spLocks noGrp="1"/>
          </p:cNvSpPr>
          <p:nvPr>
            <p:ph type="sldNum" sz="quarter" idx="4"/>
          </p:nvPr>
        </p:nvSpPr>
        <p:spPr>
          <a:xfrm>
            <a:off x="9300464" y="6439645"/>
            <a:ext cx="2742843" cy="204991"/>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r>
              <a:rPr lang="en-ZA" dirty="0">
                <a:solidFill>
                  <a:prstClr val="black">
                    <a:tint val="75000"/>
                  </a:prstClr>
                </a:solidFill>
              </a:rPr>
              <a:t>Page </a:t>
            </a:r>
            <a:fld id="{0C667193-6E88-4F0B-A77C-1B39F973CF38}" type="slidenum">
              <a:rPr lang="en-ZA" smtClean="0">
                <a:solidFill>
                  <a:prstClr val="black">
                    <a:tint val="75000"/>
                  </a:prstClr>
                </a:solidFill>
              </a:rPr>
              <a:pPr/>
              <a:t>‹#›</a:t>
            </a:fld>
            <a:endParaRPr lang="en-ZA" dirty="0">
              <a:solidFill>
                <a:prstClr val="black">
                  <a:tint val="75000"/>
                </a:prstClr>
              </a:solidFill>
            </a:endParaRPr>
          </a:p>
        </p:txBody>
      </p:sp>
      <p:sp>
        <p:nvSpPr>
          <p:cNvPr id="8" name="Title Placeholder 3">
            <a:extLst>
              <a:ext uri="{FF2B5EF4-FFF2-40B4-BE49-F238E27FC236}">
                <a16:creationId xmlns:a16="http://schemas.microsoft.com/office/drawing/2014/main" id="{A8597C8C-1EE5-4FC4-B481-E3853D25D37F}"/>
              </a:ext>
            </a:extLst>
          </p:cNvPr>
          <p:cNvSpPr>
            <a:spLocks noGrp="1"/>
          </p:cNvSpPr>
          <p:nvPr>
            <p:ph type="title"/>
          </p:nvPr>
        </p:nvSpPr>
        <p:spPr>
          <a:xfrm>
            <a:off x="161335" y="187400"/>
            <a:ext cx="10943999" cy="356013"/>
          </a:xfrm>
          <a:prstGeom prst="rect">
            <a:avLst/>
          </a:prstGeom>
        </p:spPr>
        <p:txBody>
          <a:bodyPr vert="horz" lIns="91440" tIns="45720" rIns="91440" bIns="45720" rtlCol="0" anchor="ctr">
            <a:noAutofit/>
          </a:bodyPr>
          <a:lstStyle/>
          <a:p>
            <a:pPr marL="0" marR="0" indent="0" defTabSz="457200" rtl="0" eaLnBrk="1" fontAlgn="auto" latinLnBrk="0" hangingPunct="1">
              <a:lnSpc>
                <a:spcPct val="100000"/>
              </a:lnSpc>
              <a:spcBef>
                <a:spcPts val="0"/>
              </a:spcBef>
              <a:spcAft>
                <a:spcPts val="0"/>
              </a:spcAft>
              <a:tabLst/>
              <a:defRPr/>
            </a:pPr>
            <a:endParaRPr lang="en-GB" sz="1600" b="1" baseline="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13131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3988" y="673629"/>
            <a:ext cx="11710475" cy="360000"/>
          </a:xfrm>
          <a:prstGeom prst="rect">
            <a:avLst/>
          </a:prstGeom>
        </p:spPr>
        <p:txBody>
          <a:bodyPr anchor="ctr"/>
          <a:lstStyle>
            <a:lvl1pPr marL="0" indent="0">
              <a:buNone/>
              <a:defRPr sz="1400" b="1">
                <a:solidFill>
                  <a:srgbClr val="C000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53988" y="1033632"/>
            <a:ext cx="11710475" cy="5189371"/>
          </a:xfrm>
          <a:prstGeom prst="rect">
            <a:avLst/>
          </a:prstGeom>
        </p:spPr>
        <p:txBody>
          <a:bodyPr/>
          <a:lstStyle>
            <a:lvl1pPr marL="177800" indent="-177800">
              <a:defRPr sz="1200">
                <a:latin typeface="Arial" panose="020B0604020202020204" pitchFamily="34" charset="0"/>
                <a:cs typeface="Arial" panose="020B0604020202020204" pitchFamily="34" charset="0"/>
              </a:defRPr>
            </a:lvl1pPr>
            <a:lvl2pPr marL="355600" indent="-177800">
              <a:buFont typeface="Symbol" panose="05050102010706020507" pitchFamily="18" charset="2"/>
              <a:buChar char="-"/>
              <a:defRPr sz="1200">
                <a:latin typeface="Arial" panose="020B0604020202020204" pitchFamily="34" charset="0"/>
                <a:cs typeface="Arial" panose="020B0604020202020204" pitchFamily="34" charset="0"/>
              </a:defRPr>
            </a:lvl2pPr>
            <a:lvl3pPr marL="541338" indent="-185738">
              <a:buFont typeface="Courier New" panose="02070309020205020404" pitchFamily="49" charset="0"/>
              <a:buChar char="o"/>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5" name="Slide Number Placeholder 2">
            <a:extLst>
              <a:ext uri="{FF2B5EF4-FFF2-40B4-BE49-F238E27FC236}">
                <a16:creationId xmlns:a16="http://schemas.microsoft.com/office/drawing/2014/main" id="{4B7DB54A-5AE0-4E01-BF42-D1DCA7BAE9E7}"/>
              </a:ext>
            </a:extLst>
          </p:cNvPr>
          <p:cNvSpPr>
            <a:spLocks noGrp="1"/>
          </p:cNvSpPr>
          <p:nvPr>
            <p:ph type="sldNum" sz="quarter" idx="4"/>
          </p:nvPr>
        </p:nvSpPr>
        <p:spPr>
          <a:xfrm>
            <a:off x="9300464" y="6439645"/>
            <a:ext cx="2742843" cy="204991"/>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r>
              <a:rPr lang="en-ZA" dirty="0">
                <a:solidFill>
                  <a:prstClr val="black">
                    <a:tint val="75000"/>
                  </a:prstClr>
                </a:solidFill>
              </a:rPr>
              <a:t>Page </a:t>
            </a:r>
            <a:fld id="{0C667193-6E88-4F0B-A77C-1B39F973CF38}" type="slidenum">
              <a:rPr lang="en-ZA" smtClean="0">
                <a:solidFill>
                  <a:prstClr val="black">
                    <a:tint val="75000"/>
                  </a:prstClr>
                </a:solidFill>
              </a:rPr>
              <a:pPr/>
              <a:t>‹#›</a:t>
            </a:fld>
            <a:endParaRPr lang="en-ZA" dirty="0">
              <a:solidFill>
                <a:prstClr val="black">
                  <a:tint val="75000"/>
                </a:prstClr>
              </a:solidFill>
            </a:endParaRPr>
          </a:p>
        </p:txBody>
      </p:sp>
      <p:sp>
        <p:nvSpPr>
          <p:cNvPr id="7" name="Title Placeholder 3">
            <a:extLst>
              <a:ext uri="{FF2B5EF4-FFF2-40B4-BE49-F238E27FC236}">
                <a16:creationId xmlns:a16="http://schemas.microsoft.com/office/drawing/2014/main" id="{A8597C8C-1EE5-4FC4-B481-E3853D25D37F}"/>
              </a:ext>
            </a:extLst>
          </p:cNvPr>
          <p:cNvSpPr>
            <a:spLocks noGrp="1"/>
          </p:cNvSpPr>
          <p:nvPr>
            <p:ph type="title"/>
          </p:nvPr>
        </p:nvSpPr>
        <p:spPr>
          <a:xfrm>
            <a:off x="161335" y="187400"/>
            <a:ext cx="10943999" cy="356013"/>
          </a:xfrm>
          <a:prstGeom prst="rect">
            <a:avLst/>
          </a:prstGeom>
        </p:spPr>
        <p:txBody>
          <a:bodyPr vert="horz" lIns="91440" tIns="45720" rIns="91440" bIns="45720" rtlCol="0" anchor="ctr">
            <a:noAutofit/>
          </a:bodyPr>
          <a:lstStyle/>
          <a:p>
            <a:pPr marL="0" marR="0" indent="0" defTabSz="457200" rtl="0" eaLnBrk="1" fontAlgn="auto" latinLnBrk="0" hangingPunct="1">
              <a:lnSpc>
                <a:spcPct val="100000"/>
              </a:lnSpc>
              <a:spcBef>
                <a:spcPts val="0"/>
              </a:spcBef>
              <a:spcAft>
                <a:spcPts val="0"/>
              </a:spcAft>
              <a:tabLst/>
              <a:defRPr/>
            </a:pPr>
            <a:endParaRPr lang="en-GB" sz="1600" b="1" baseline="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705031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1334" y="673629"/>
            <a:ext cx="5868000" cy="360000"/>
          </a:xfrm>
          <a:prstGeom prst="rect">
            <a:avLst/>
          </a:prstGeom>
        </p:spPr>
        <p:txBody>
          <a:bodyPr anchor="ctr"/>
          <a:lstStyle>
            <a:lvl1pPr marL="0" indent="0">
              <a:buNone/>
              <a:defRPr sz="1400" b="1">
                <a:solidFill>
                  <a:srgbClr val="C000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61334" y="1033632"/>
            <a:ext cx="5868000" cy="5189371"/>
          </a:xfrm>
          <a:prstGeom prst="rect">
            <a:avLst/>
          </a:prstGeom>
        </p:spPr>
        <p:txBody>
          <a:bodyPr/>
          <a:lstStyle>
            <a:lvl1pPr marL="177800" indent="-177800">
              <a:defRPr sz="1200">
                <a:latin typeface="Arial" panose="020B0604020202020204" pitchFamily="34" charset="0"/>
                <a:cs typeface="Arial" panose="020B0604020202020204" pitchFamily="34" charset="0"/>
              </a:defRPr>
            </a:lvl1pPr>
            <a:lvl2pPr marL="355600" indent="-177800">
              <a:buFont typeface="Symbol" panose="05050102010706020507" pitchFamily="18" charset="2"/>
              <a:buChar char="-"/>
              <a:defRPr sz="1200">
                <a:latin typeface="Arial" panose="020B0604020202020204" pitchFamily="34" charset="0"/>
                <a:cs typeface="Arial" panose="020B0604020202020204" pitchFamily="34" charset="0"/>
              </a:defRPr>
            </a:lvl2pPr>
            <a:lvl3pPr marL="541338" indent="-185738">
              <a:buFont typeface="Courier New" panose="02070309020205020404" pitchFamily="49" charset="0"/>
              <a:buChar char="o"/>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203350" y="673629"/>
            <a:ext cx="5868000" cy="360000"/>
          </a:xfrm>
          <a:prstGeom prst="rect">
            <a:avLst/>
          </a:prstGeom>
        </p:spPr>
        <p:txBody>
          <a:bodyPr anchor="ctr"/>
          <a:lstStyle>
            <a:lvl1pPr marL="0" indent="0">
              <a:buNone/>
              <a:defRPr sz="1400" b="1">
                <a:solidFill>
                  <a:srgbClr val="C000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03350" y="1033632"/>
            <a:ext cx="5868000" cy="5189371"/>
          </a:xfrm>
          <a:prstGeom prst="rect">
            <a:avLst/>
          </a:prstGeom>
        </p:spPr>
        <p:txBody>
          <a:bodyPr/>
          <a:lstStyle>
            <a:lvl1pPr marL="177800" indent="-177800" algn="l" defTabSz="457200" rtl="0" eaLnBrk="0" fontAlgn="base" hangingPunct="0">
              <a:spcBef>
                <a:spcPct val="20000"/>
              </a:spcBef>
              <a:spcAft>
                <a:spcPct val="0"/>
              </a:spcAft>
              <a:defRPr lang="en-US" sz="1200" kern="1200" dirty="0" smtClean="0">
                <a:solidFill>
                  <a:schemeClr val="tx1"/>
                </a:solidFill>
                <a:latin typeface="Arial" panose="020B0604020202020204" pitchFamily="34" charset="0"/>
                <a:ea typeface="+mn-ea"/>
                <a:cs typeface="Arial" panose="020B0604020202020204" pitchFamily="34" charset="0"/>
              </a:defRPr>
            </a:lvl1pPr>
            <a:lvl2pPr marL="355600" indent="-177800" algn="l" defTabSz="457200" rtl="0" eaLnBrk="0" fontAlgn="base" hangingPunct="0">
              <a:spcBef>
                <a:spcPct val="20000"/>
              </a:spcBef>
              <a:spcAft>
                <a:spcPct val="0"/>
              </a:spcAft>
              <a:buFont typeface="Symbol" panose="05050102010706020507" pitchFamily="18" charset="2"/>
              <a:buChar char="-"/>
              <a:defRPr lang="en-US" sz="1200" kern="1200" dirty="0" smtClean="0">
                <a:solidFill>
                  <a:schemeClr val="tx1"/>
                </a:solidFill>
                <a:latin typeface="Arial" panose="020B0604020202020204" pitchFamily="34" charset="0"/>
                <a:ea typeface="+mn-ea"/>
                <a:cs typeface="Arial" panose="020B0604020202020204" pitchFamily="34" charset="0"/>
              </a:defRPr>
            </a:lvl2pPr>
            <a:lvl3pPr marL="541338" indent="-185738" algn="l" defTabSz="457200" rtl="0" eaLnBrk="0" fontAlgn="base" hangingPunct="0">
              <a:spcBef>
                <a:spcPct val="20000"/>
              </a:spcBef>
              <a:spcAft>
                <a:spcPct val="0"/>
              </a:spcAft>
              <a:buFont typeface="Courier New" panose="02070309020205020404" pitchFamily="49" charset="0"/>
              <a:buChar char="o"/>
              <a:tabLst/>
              <a:defRPr lang="en-US" sz="1200" kern="1200" dirty="0" smtClean="0">
                <a:solidFill>
                  <a:schemeClr val="tx1"/>
                </a:solidFill>
                <a:latin typeface="Arial" panose="020B0604020202020204" pitchFamily="34" charset="0"/>
                <a:ea typeface="+mn-ea"/>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7" name="Slide Number Placeholder 2">
            <a:extLst>
              <a:ext uri="{FF2B5EF4-FFF2-40B4-BE49-F238E27FC236}">
                <a16:creationId xmlns:a16="http://schemas.microsoft.com/office/drawing/2014/main" id="{4B7DB54A-5AE0-4E01-BF42-D1DCA7BAE9E7}"/>
              </a:ext>
            </a:extLst>
          </p:cNvPr>
          <p:cNvSpPr>
            <a:spLocks noGrp="1"/>
          </p:cNvSpPr>
          <p:nvPr>
            <p:ph type="sldNum" sz="quarter" idx="10"/>
          </p:nvPr>
        </p:nvSpPr>
        <p:spPr>
          <a:xfrm>
            <a:off x="9300464" y="6439645"/>
            <a:ext cx="2742843" cy="204991"/>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r>
              <a:rPr lang="en-ZA" dirty="0">
                <a:solidFill>
                  <a:prstClr val="black">
                    <a:tint val="75000"/>
                  </a:prstClr>
                </a:solidFill>
              </a:rPr>
              <a:t>Page </a:t>
            </a:r>
            <a:fld id="{0C667193-6E88-4F0B-A77C-1B39F973CF38}" type="slidenum">
              <a:rPr lang="en-ZA" smtClean="0">
                <a:solidFill>
                  <a:prstClr val="black">
                    <a:tint val="75000"/>
                  </a:prstClr>
                </a:solidFill>
              </a:rPr>
              <a:pPr/>
              <a:t>‹#›</a:t>
            </a:fld>
            <a:endParaRPr lang="en-ZA" dirty="0">
              <a:solidFill>
                <a:prstClr val="black">
                  <a:tint val="75000"/>
                </a:prstClr>
              </a:solidFill>
            </a:endParaRPr>
          </a:p>
        </p:txBody>
      </p:sp>
      <p:sp>
        <p:nvSpPr>
          <p:cNvPr id="2" name="Title 1">
            <a:extLst>
              <a:ext uri="{FF2B5EF4-FFF2-40B4-BE49-F238E27FC236}">
                <a16:creationId xmlns:a16="http://schemas.microsoft.com/office/drawing/2014/main" id="{557CE4DA-4B5B-4401-9FA5-8864CB5CC538}"/>
              </a:ext>
            </a:extLst>
          </p:cNvPr>
          <p:cNvSpPr>
            <a:spLocks noGrp="1"/>
          </p:cNvSpPr>
          <p:nvPr>
            <p:ph type="title"/>
          </p:nvPr>
        </p:nvSpPr>
        <p:spPr>
          <a:xfrm>
            <a:off x="161335" y="181242"/>
            <a:ext cx="9836679" cy="356013"/>
          </a:xfrm>
        </p:spPr>
        <p:txBody>
          <a:bodyPr/>
          <a:lstStyle/>
          <a:p>
            <a:r>
              <a:rPr lang="en-US" dirty="0"/>
              <a:t>Click to edit Master title style</a:t>
            </a:r>
            <a:endParaRPr lang="en-ZA" dirty="0"/>
          </a:p>
        </p:txBody>
      </p:sp>
    </p:spTree>
    <p:extLst>
      <p:ext uri="{BB962C8B-B14F-4D97-AF65-F5344CB8AC3E}">
        <p14:creationId xmlns:p14="http://schemas.microsoft.com/office/powerpoint/2010/main" val="853827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4B7DB54A-5AE0-4E01-BF42-D1DCA7BAE9E7}"/>
              </a:ext>
            </a:extLst>
          </p:cNvPr>
          <p:cNvSpPr>
            <a:spLocks noGrp="1"/>
          </p:cNvSpPr>
          <p:nvPr>
            <p:ph type="sldNum" sz="quarter" idx="4"/>
          </p:nvPr>
        </p:nvSpPr>
        <p:spPr>
          <a:xfrm>
            <a:off x="9300464" y="6439645"/>
            <a:ext cx="2742843" cy="204991"/>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r>
              <a:rPr lang="en-ZA" dirty="0">
                <a:solidFill>
                  <a:prstClr val="black">
                    <a:tint val="75000"/>
                  </a:prstClr>
                </a:solidFill>
              </a:rPr>
              <a:t>Page </a:t>
            </a:r>
            <a:fld id="{0C667193-6E88-4F0B-A77C-1B39F973CF38}" type="slidenum">
              <a:rPr lang="en-ZA" smtClean="0">
                <a:solidFill>
                  <a:prstClr val="black">
                    <a:tint val="75000"/>
                  </a:prstClr>
                </a:solidFill>
              </a:rPr>
              <a:pPr/>
              <a:t>‹#›</a:t>
            </a:fld>
            <a:endParaRPr lang="en-ZA" dirty="0">
              <a:solidFill>
                <a:prstClr val="black">
                  <a:tint val="75000"/>
                </a:prstClr>
              </a:solidFill>
            </a:endParaRPr>
          </a:p>
        </p:txBody>
      </p:sp>
      <p:sp>
        <p:nvSpPr>
          <p:cNvPr id="3" name="Title 2">
            <a:extLst>
              <a:ext uri="{FF2B5EF4-FFF2-40B4-BE49-F238E27FC236}">
                <a16:creationId xmlns:a16="http://schemas.microsoft.com/office/drawing/2014/main" id="{9726D03E-EF21-47FF-8F30-81B58CB2067D}"/>
              </a:ext>
            </a:extLst>
          </p:cNvPr>
          <p:cNvSpPr>
            <a:spLocks noGrp="1"/>
          </p:cNvSpPr>
          <p:nvPr>
            <p:ph type="title"/>
          </p:nvPr>
        </p:nvSpPr>
        <p:spPr>
          <a:xfrm>
            <a:off x="161335" y="181242"/>
            <a:ext cx="9445373" cy="356013"/>
          </a:xfrm>
        </p:spPr>
        <p:txBody>
          <a:bodyPr/>
          <a:lstStyle/>
          <a:p>
            <a:r>
              <a:rPr lang="en-US" dirty="0"/>
              <a:t>Click to edit Master title style</a:t>
            </a:r>
            <a:endParaRPr lang="en-ZA" dirty="0"/>
          </a:p>
        </p:txBody>
      </p:sp>
    </p:spTree>
    <p:extLst>
      <p:ext uri="{BB962C8B-B14F-4D97-AF65-F5344CB8AC3E}">
        <p14:creationId xmlns:p14="http://schemas.microsoft.com/office/powerpoint/2010/main" val="4273927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85148" y="3352807"/>
            <a:ext cx="4221494" cy="457200"/>
          </a:xfrm>
          <a:prstGeom prst="rect">
            <a:avLst/>
          </a:prstGeom>
        </p:spPr>
        <p:txBody>
          <a:bodyPr anchor="t">
            <a:normAutofit/>
          </a:bodyPr>
          <a:lstStyle>
            <a:lvl1pPr algn="l">
              <a:defRPr sz="1200"/>
            </a:lvl1pPr>
          </a:lstStyle>
          <a:p>
            <a:r>
              <a:rPr lang="en-US"/>
              <a:t>Click to edit Master title style</a:t>
            </a:r>
            <a:endParaRPr lang="en-ZA"/>
          </a:p>
        </p:txBody>
      </p:sp>
    </p:spTree>
    <p:extLst>
      <p:ext uri="{BB962C8B-B14F-4D97-AF65-F5344CB8AC3E}">
        <p14:creationId xmlns:p14="http://schemas.microsoft.com/office/powerpoint/2010/main" val="8264318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3.xml"/><Relationship Id="rId1" Type="http://schemas.openxmlformats.org/officeDocument/2006/relationships/slideLayout" Target="../slideLayouts/slideLayout6.xml"/><Relationship Id="rId6" Type="http://schemas.openxmlformats.org/officeDocument/2006/relationships/image" Target="../media/image3.tiff"/><Relationship Id="rId5" Type="http://schemas.openxmlformats.org/officeDocument/2006/relationships/image" Target="../media/image2.jpeg"/><Relationship Id="rId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565401"/>
            <a:ext cx="12190413" cy="465667"/>
          </a:xfrm>
          <a:prstGeom prst="rect">
            <a:avLst/>
          </a:prstGeom>
        </p:spPr>
      </p:pic>
      <p:sp>
        <p:nvSpPr>
          <p:cNvPr id="2" name="Title Placeholder 1"/>
          <p:cNvSpPr>
            <a:spLocks noGrp="1"/>
          </p:cNvSpPr>
          <p:nvPr>
            <p:ph type="title"/>
          </p:nvPr>
        </p:nvSpPr>
        <p:spPr>
          <a:xfrm>
            <a:off x="614672" y="2586406"/>
            <a:ext cx="10636063" cy="432000"/>
          </a:xfrm>
          <a:prstGeom prst="rect">
            <a:avLst/>
          </a:prstGeom>
        </p:spPr>
        <p:txBody>
          <a:bodyPr vert="horz" lIns="91440" tIns="45720" rIns="91440" bIns="45720" rtlCol="0" anchor="ctr">
            <a:normAutofit/>
          </a:bodyPr>
          <a:lstStyle/>
          <a:p>
            <a:r>
              <a:rPr lang="en-US" dirty="0"/>
              <a:t>Click to edit Master title style</a:t>
            </a:r>
            <a:endParaRPr lang="en-ZA" dirty="0"/>
          </a:p>
        </p:txBody>
      </p:sp>
      <p:pic>
        <p:nvPicPr>
          <p:cNvPr id="22" name="Picture 21" descr="150721- 121970-SPAR Full Trade Profile PPT Front-Cover.jpg">
            <a:extLst>
              <a:ext uri="{FF2B5EF4-FFF2-40B4-BE49-F238E27FC236}">
                <a16:creationId xmlns:a16="http://schemas.microsoft.com/office/drawing/2014/main" id="{F737B5D6-B3A8-4B93-8095-3A6C3B9F21D3}"/>
              </a:ext>
            </a:extLst>
          </p:cNvPr>
          <p:cNvPicPr>
            <a:picLocks noChangeAspect="1"/>
          </p:cNvPicPr>
          <p:nvPr/>
        </p:nvPicPr>
        <p:blipFill rotWithShape="1">
          <a:blip r:embed="rId4" cstate="screen">
            <a:extLst>
              <a:ext uri="{28A0092B-C50C-407E-A947-70E740481C1C}">
                <a14:useLocalDpi xmlns:a14="http://schemas.microsoft.com/office/drawing/2010/main"/>
              </a:ext>
            </a:extLst>
          </a:blip>
          <a:stretch/>
        </p:blipFill>
        <p:spPr>
          <a:xfrm>
            <a:off x="400000" y="371474"/>
            <a:ext cx="3096491" cy="843742"/>
          </a:xfrm>
          <a:prstGeom prst="rect">
            <a:avLst/>
          </a:prstGeom>
        </p:spPr>
      </p:pic>
      <p:pic>
        <p:nvPicPr>
          <p:cNvPr id="19" name="Picture 18">
            <a:extLst>
              <a:ext uri="{FF2B5EF4-FFF2-40B4-BE49-F238E27FC236}">
                <a16:creationId xmlns:a16="http://schemas.microsoft.com/office/drawing/2014/main" id="{9466489C-7ED5-4C04-9AFF-AD68828B94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4672" y="1487663"/>
            <a:ext cx="1362409" cy="508219"/>
          </a:xfrm>
          <a:prstGeom prst="rect">
            <a:avLst/>
          </a:prstGeom>
        </p:spPr>
      </p:pic>
      <p:pic>
        <p:nvPicPr>
          <p:cNvPr id="4" name="Picture 3">
            <a:extLst>
              <a:ext uri="{FF2B5EF4-FFF2-40B4-BE49-F238E27FC236}">
                <a16:creationId xmlns:a16="http://schemas.microsoft.com/office/drawing/2014/main" id="{A08FEEA8-2EAB-4B8D-A15C-81FC55B27248}"/>
              </a:ext>
            </a:extLst>
          </p:cNvPr>
          <p:cNvPicPr>
            <a:picLocks noChangeAspect="1"/>
          </p:cNvPicPr>
          <p:nvPr userDrawn="1"/>
        </p:nvPicPr>
        <p:blipFill>
          <a:blip r:embed="rId6"/>
          <a:stretch>
            <a:fillRect/>
          </a:stretch>
        </p:blipFill>
        <p:spPr>
          <a:xfrm>
            <a:off x="0" y="3066781"/>
            <a:ext cx="12190413" cy="3791219"/>
          </a:xfrm>
          <a:prstGeom prst="rect">
            <a:avLst/>
          </a:prstGeom>
        </p:spPr>
      </p:pic>
    </p:spTree>
    <p:extLst>
      <p:ext uri="{BB962C8B-B14F-4D97-AF65-F5344CB8AC3E}">
        <p14:creationId xmlns:p14="http://schemas.microsoft.com/office/powerpoint/2010/main" val="400717319"/>
      </p:ext>
    </p:extLst>
  </p:cSld>
  <p:clrMap bg1="lt1" tx1="dk1" bg2="lt2" tx2="dk2" accent1="accent1" accent2="accent2" accent3="accent3" accent4="accent4" accent5="accent5" accent6="accent6" hlink="hlink" folHlink="folHlink"/>
  <p:sldLayoutIdLst>
    <p:sldLayoutId id="2147483764" r:id="rId1"/>
  </p:sldLayoutIdLst>
  <p:hf hdr="0" ftr="0" dt="0"/>
  <p:txStyles>
    <p:titleStyle>
      <a:lvl1pPr algn="l" defTabSz="914400" rtl="0" eaLnBrk="1" latinLnBrk="0" hangingPunct="1">
        <a:lnSpc>
          <a:spcPct val="100000"/>
        </a:lnSpc>
        <a:spcBef>
          <a:spcPct val="0"/>
        </a:spcBef>
        <a:buNone/>
        <a:defRPr sz="20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97B634-E270-40FC-A7C7-8172C58EBF56}"/>
              </a:ext>
            </a:extLst>
          </p:cNvPr>
          <p:cNvSpPr txBox="1"/>
          <p:nvPr/>
        </p:nvSpPr>
        <p:spPr>
          <a:xfrm>
            <a:off x="9912940" y="6563489"/>
            <a:ext cx="948143" cy="230832"/>
          </a:xfrm>
          <a:prstGeom prst="rect">
            <a:avLst/>
          </a:prstGeom>
          <a:noFill/>
        </p:spPr>
        <p:txBody>
          <a:bodyPr wrap="square" rtlCol="0">
            <a:spAutoFit/>
          </a:bodyPr>
          <a:lstStyle/>
          <a:p>
            <a:r>
              <a:rPr lang="en-ZA" sz="900" dirty="0">
                <a:solidFill>
                  <a:srgbClr val="847E81"/>
                </a:solidFill>
                <a:latin typeface="Arial" panose="020B0604020202020204" pitchFamily="34" charset="0"/>
                <a:cs typeface="Arial" panose="020B0604020202020204" pitchFamily="34" charset="0"/>
              </a:rPr>
              <a:t>© 2021   |   </a:t>
            </a:r>
          </a:p>
        </p:txBody>
      </p:sp>
      <p:pic>
        <p:nvPicPr>
          <p:cNvPr id="13" name="Picture 12">
            <a:extLst>
              <a:ext uri="{FF2B5EF4-FFF2-40B4-BE49-F238E27FC236}">
                <a16:creationId xmlns:a16="http://schemas.microsoft.com/office/drawing/2014/main" id="{6F404B20-B572-4F51-B550-52F43D3880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84007" y="6606905"/>
            <a:ext cx="1371665" cy="14548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575550894"/>
              </p:ext>
            </p:extLst>
          </p:nvPr>
        </p:nvGraphicFramePr>
        <p:xfrm>
          <a:off x="161334" y="179388"/>
          <a:ext cx="10944000" cy="360000"/>
        </p:xfrm>
        <a:graphic>
          <a:graphicData uri="http://schemas.openxmlformats.org/drawingml/2006/table">
            <a:tbl>
              <a:tblPr firstRow="1" bandRow="1">
                <a:tableStyleId>{BDBED569-4797-4DF1-A0F4-6AAB3CD982D8}</a:tableStyleId>
              </a:tblPr>
              <a:tblGrid>
                <a:gridCol w="10944000">
                  <a:extLst>
                    <a:ext uri="{9D8B030D-6E8A-4147-A177-3AD203B41FA5}">
                      <a16:colId xmlns:a16="http://schemas.microsoft.com/office/drawing/2014/main" val="20000"/>
                    </a:ext>
                  </a:extLst>
                </a:gridCol>
              </a:tblGrid>
              <a:tr h="360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latin typeface="Arial" pitchFamily="34" charset="0"/>
                        <a:ea typeface="ＭＳ Ｐゴシック"/>
                        <a:cs typeface="Arial" pitchFamily="34" charset="0"/>
                      </a:endParaRPr>
                    </a:p>
                  </a:txBody>
                  <a:tcPr marL="143981" marR="121904" marT="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6E6E"/>
                    </a:solidFill>
                  </a:tcPr>
                </a:tc>
                <a:extLst>
                  <a:ext uri="{0D108BD9-81ED-4DB2-BD59-A6C34878D82A}">
                    <a16:rowId xmlns:a16="http://schemas.microsoft.com/office/drawing/2014/main" val="10000"/>
                  </a:ext>
                </a:extLst>
              </a:tr>
            </a:tbl>
          </a:graphicData>
        </a:graphic>
      </p:graphicFrame>
      <p:pic>
        <p:nvPicPr>
          <p:cNvPr id="10" name="Picture 9">
            <a:extLst>
              <a:ext uri="{FF2B5EF4-FFF2-40B4-BE49-F238E27FC236}">
                <a16:creationId xmlns:a16="http://schemas.microsoft.com/office/drawing/2014/main" id="{7BA324A0-D7B5-4C7B-A722-8CDFD3A98510}"/>
              </a:ext>
            </a:extLst>
          </p:cNvPr>
          <p:cNvPicPr>
            <a:picLocks noChangeAspect="1"/>
          </p:cNvPicPr>
          <p:nvPr/>
        </p:nvPicPr>
        <p:blipFill rotWithShape="1">
          <a:blip r:embed="rId7" cstate="screen">
            <a:extLst>
              <a:ext uri="{28A0092B-C50C-407E-A947-70E740481C1C}">
                <a14:useLocalDpi xmlns:a14="http://schemas.microsoft.com/office/drawing/2010/main"/>
              </a:ext>
            </a:extLst>
          </a:blip>
          <a:stretch/>
        </p:blipFill>
        <p:spPr>
          <a:xfrm>
            <a:off x="161335" y="6444055"/>
            <a:ext cx="1167995" cy="261864"/>
          </a:xfrm>
          <a:prstGeom prst="rect">
            <a:avLst/>
          </a:prstGeom>
        </p:spPr>
      </p:pic>
      <p:sp>
        <p:nvSpPr>
          <p:cNvPr id="17" name="TextBox 16">
            <a:extLst>
              <a:ext uri="{FF2B5EF4-FFF2-40B4-BE49-F238E27FC236}">
                <a16:creationId xmlns:a16="http://schemas.microsoft.com/office/drawing/2014/main" id="{03928E6B-CBC2-4640-A1DF-3B0E76102DE2}"/>
              </a:ext>
            </a:extLst>
          </p:cNvPr>
          <p:cNvSpPr txBox="1">
            <a:spLocks noChangeArrowheads="1"/>
          </p:cNvSpPr>
          <p:nvPr/>
        </p:nvSpPr>
        <p:spPr bwMode="auto">
          <a:xfrm>
            <a:off x="1274369" y="6500498"/>
            <a:ext cx="4497033" cy="260008"/>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20000"/>
              </a:lnSpc>
              <a:defRPr/>
            </a:pPr>
            <a:r>
              <a:rPr lang="en-US" sz="1000" dirty="0">
                <a:solidFill>
                  <a:srgbClr val="847E81"/>
                </a:solidFill>
                <a:latin typeface="Arial" panose="020B0604020202020204" pitchFamily="34" charset="0"/>
                <a:cs typeface="Arial" panose="020B0604020202020204" pitchFamily="34" charset="0"/>
              </a:rPr>
              <a:t>| Dis-Chem Group | Shopper Profile</a:t>
            </a:r>
          </a:p>
        </p:txBody>
      </p:sp>
      <p:cxnSp>
        <p:nvCxnSpPr>
          <p:cNvPr id="19" name="Straight Connector 18">
            <a:extLst>
              <a:ext uri="{FF2B5EF4-FFF2-40B4-BE49-F238E27FC236}">
                <a16:creationId xmlns:a16="http://schemas.microsoft.com/office/drawing/2014/main" id="{02913DA5-17D3-498B-8791-D89BE9B4760F}"/>
              </a:ext>
            </a:extLst>
          </p:cNvPr>
          <p:cNvCxnSpPr>
            <a:cxnSpLocks/>
          </p:cNvCxnSpPr>
          <p:nvPr/>
        </p:nvCxnSpPr>
        <p:spPr>
          <a:xfrm>
            <a:off x="345057" y="6442507"/>
            <a:ext cx="11653744" cy="0"/>
          </a:xfrm>
          <a:prstGeom prst="line">
            <a:avLst/>
          </a:prstGeom>
          <a:ln w="9525">
            <a:solidFill>
              <a:srgbClr val="847E81"/>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2">
            <a:extLst>
              <a:ext uri="{FF2B5EF4-FFF2-40B4-BE49-F238E27FC236}">
                <a16:creationId xmlns:a16="http://schemas.microsoft.com/office/drawing/2014/main" id="{4B7DB54A-5AE0-4E01-BF42-D1DCA7BAE9E7}"/>
              </a:ext>
            </a:extLst>
          </p:cNvPr>
          <p:cNvSpPr>
            <a:spLocks noGrp="1"/>
          </p:cNvSpPr>
          <p:nvPr>
            <p:ph type="sldNum" sz="quarter" idx="4"/>
          </p:nvPr>
        </p:nvSpPr>
        <p:spPr>
          <a:xfrm>
            <a:off x="10861083" y="6439646"/>
            <a:ext cx="1182224" cy="167260"/>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r>
              <a:rPr lang="en-ZA" dirty="0">
                <a:solidFill>
                  <a:prstClr val="black">
                    <a:tint val="75000"/>
                  </a:prstClr>
                </a:solidFill>
              </a:rPr>
              <a:t>Page 1</a:t>
            </a:r>
          </a:p>
        </p:txBody>
      </p:sp>
      <p:sp>
        <p:nvSpPr>
          <p:cNvPr id="4" name="Title Placeholder 3">
            <a:extLst>
              <a:ext uri="{FF2B5EF4-FFF2-40B4-BE49-F238E27FC236}">
                <a16:creationId xmlns:a16="http://schemas.microsoft.com/office/drawing/2014/main" id="{A8597C8C-1EE5-4FC4-B481-E3853D25D37F}"/>
              </a:ext>
            </a:extLst>
          </p:cNvPr>
          <p:cNvSpPr>
            <a:spLocks noGrp="1"/>
          </p:cNvSpPr>
          <p:nvPr>
            <p:ph type="title"/>
          </p:nvPr>
        </p:nvSpPr>
        <p:spPr>
          <a:xfrm>
            <a:off x="161335" y="187400"/>
            <a:ext cx="10943999" cy="356013"/>
          </a:xfrm>
          <a:prstGeom prst="rect">
            <a:avLst/>
          </a:prstGeom>
        </p:spPr>
        <p:txBody>
          <a:bodyPr vert="horz" lIns="91440" tIns="45720" rIns="91440" bIns="45720" rtlCol="0" anchor="ctr">
            <a:noAutofit/>
          </a:bodyPr>
          <a:lstStyle/>
          <a:p>
            <a:pPr marL="0" marR="0" indent="0" defTabSz="457200" rtl="0" eaLnBrk="1" fontAlgn="auto" latinLnBrk="0" hangingPunct="1">
              <a:lnSpc>
                <a:spcPct val="100000"/>
              </a:lnSpc>
              <a:spcBef>
                <a:spcPts val="0"/>
              </a:spcBef>
              <a:spcAft>
                <a:spcPts val="0"/>
              </a:spcAft>
              <a:tabLst/>
              <a:defRPr/>
            </a:pPr>
            <a:endParaRPr lang="en-GB" sz="1600" b="1" baseline="0" dirty="0">
              <a:solidFill>
                <a:schemeClr val="bg1"/>
              </a:solidFill>
              <a:latin typeface="Arial" pitchFamily="34" charset="0"/>
              <a:cs typeface="Arial" pitchFamily="34" charset="0"/>
            </a:endParaRPr>
          </a:p>
        </p:txBody>
      </p:sp>
      <p:pic>
        <p:nvPicPr>
          <p:cNvPr id="15" name="Picture 14">
            <a:extLst>
              <a:ext uri="{FF2B5EF4-FFF2-40B4-BE49-F238E27FC236}">
                <a16:creationId xmlns:a16="http://schemas.microsoft.com/office/drawing/2014/main" id="{28FDD061-7A61-4ADE-A71D-A3414FD784D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170983" y="190999"/>
            <a:ext cx="900000" cy="335727"/>
          </a:xfrm>
          <a:prstGeom prst="rect">
            <a:avLst/>
          </a:prstGeom>
        </p:spPr>
      </p:pic>
    </p:spTree>
    <p:extLst>
      <p:ext uri="{BB962C8B-B14F-4D97-AF65-F5344CB8AC3E}">
        <p14:creationId xmlns:p14="http://schemas.microsoft.com/office/powerpoint/2010/main" val="94123746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Lst>
  <p:hf hdr="0" ftr="0" dt="0"/>
  <p:txStyles>
    <p:titleStyle>
      <a:lvl1pPr marL="0" marR="0" indent="0" algn="l" defTabSz="457200" rtl="0" eaLnBrk="1" fontAlgn="auto" latinLnBrk="0" hangingPunct="1">
        <a:lnSpc>
          <a:spcPct val="100000"/>
        </a:lnSpc>
        <a:spcBef>
          <a:spcPts val="0"/>
        </a:spcBef>
        <a:spcAft>
          <a:spcPts val="0"/>
        </a:spcAft>
        <a:tabLst/>
        <a:defRPr sz="1600" b="1" kern="1200">
          <a:solidFill>
            <a:schemeClr val="bg1"/>
          </a:solidFill>
          <a:latin typeface="Arial" panose="020B0604020202020204" pitchFamily="34" charset="0"/>
          <a:ea typeface="+mj-ea"/>
          <a:cs typeface="Arial" panose="020B0604020202020204"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24" userDrawn="1">
          <p15:clr>
            <a:srgbClr val="F26B43"/>
          </p15:clr>
        </p15:guide>
        <p15:guide id="2" pos="97" userDrawn="1">
          <p15:clr>
            <a:srgbClr val="F26B43"/>
          </p15:clr>
        </p15:guide>
        <p15:guide id="3" pos="760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72"/>
            <a:ext cx="9144228" cy="3032425"/>
          </a:xfrm>
          <a:prstGeom prst="rect">
            <a:avLst/>
          </a:prstGeom>
        </p:spPr>
      </p:pic>
      <p:pic>
        <p:nvPicPr>
          <p:cNvPr id="9" name="Picture 8">
            <a:extLst>
              <a:ext uri="{FF2B5EF4-FFF2-40B4-BE49-F238E27FC236}">
                <a16:creationId xmlns:a16="http://schemas.microsoft.com/office/drawing/2014/main" id="{2EE93E16-E95A-45D0-B762-550A06E09F8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2"/>
          <a:stretch/>
        </p:blipFill>
        <p:spPr>
          <a:xfrm>
            <a:off x="5750805" y="172"/>
            <a:ext cx="6439608" cy="3032425"/>
          </a:xfrm>
          <a:prstGeom prst="rect">
            <a:avLst/>
          </a:prstGeom>
        </p:spPr>
      </p:pic>
      <p:sp>
        <p:nvSpPr>
          <p:cNvPr id="3" name="Rectangle 2">
            <a:extLst>
              <a:ext uri="{FF2B5EF4-FFF2-40B4-BE49-F238E27FC236}">
                <a16:creationId xmlns:a16="http://schemas.microsoft.com/office/drawing/2014/main" id="{9F27FB04-3061-41D5-ACB8-AD263222850D}"/>
              </a:ext>
            </a:extLst>
          </p:cNvPr>
          <p:cNvSpPr/>
          <p:nvPr/>
        </p:nvSpPr>
        <p:spPr>
          <a:xfrm>
            <a:off x="0" y="2566930"/>
            <a:ext cx="12190413" cy="465667"/>
          </a:xfrm>
          <a:prstGeom prst="rect">
            <a:avLst/>
          </a:prstGeom>
          <a:solidFill>
            <a:srgbClr val="6E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12" name="Picture 11" descr="150721- 121970-SPAR Full Trade Profile PPT Front-Cover.jpg">
            <a:extLst>
              <a:ext uri="{FF2B5EF4-FFF2-40B4-BE49-F238E27FC236}">
                <a16:creationId xmlns:a16="http://schemas.microsoft.com/office/drawing/2014/main" id="{29C042A9-63B0-4F4D-85C7-23C6F60A95E3}"/>
              </a:ext>
            </a:extLst>
          </p:cNvPr>
          <p:cNvPicPr>
            <a:picLocks noChangeAspect="1"/>
          </p:cNvPicPr>
          <p:nvPr/>
        </p:nvPicPr>
        <p:blipFill rotWithShape="1">
          <a:blip r:embed="rId5" cstate="screen">
            <a:extLst>
              <a:ext uri="{28A0092B-C50C-407E-A947-70E740481C1C}">
                <a14:useLocalDpi xmlns:a14="http://schemas.microsoft.com/office/drawing/2010/main"/>
              </a:ext>
            </a:extLst>
          </a:blip>
          <a:stretch/>
        </p:blipFill>
        <p:spPr>
          <a:xfrm>
            <a:off x="400000" y="371474"/>
            <a:ext cx="3096491" cy="843742"/>
          </a:xfrm>
          <a:prstGeom prst="rect">
            <a:avLst/>
          </a:prstGeom>
        </p:spPr>
      </p:pic>
      <p:pic>
        <p:nvPicPr>
          <p:cNvPr id="10" name="Picture 9">
            <a:extLst>
              <a:ext uri="{FF2B5EF4-FFF2-40B4-BE49-F238E27FC236}">
                <a16:creationId xmlns:a16="http://schemas.microsoft.com/office/drawing/2014/main" id="{C8E30697-0CF4-4A73-A330-9DAD6B6F21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4672" y="1487663"/>
            <a:ext cx="1362409" cy="508219"/>
          </a:xfrm>
          <a:prstGeom prst="rect">
            <a:avLst/>
          </a:prstGeom>
        </p:spPr>
      </p:pic>
      <p:sp>
        <p:nvSpPr>
          <p:cNvPr id="11" name="Rectangle 10">
            <a:extLst>
              <a:ext uri="{FF2B5EF4-FFF2-40B4-BE49-F238E27FC236}">
                <a16:creationId xmlns:a16="http://schemas.microsoft.com/office/drawing/2014/main" id="{C7592993-909F-4946-B3B4-792352D65E93}"/>
              </a:ext>
            </a:extLst>
          </p:cNvPr>
          <p:cNvSpPr/>
          <p:nvPr userDrawn="1"/>
        </p:nvSpPr>
        <p:spPr>
          <a:xfrm>
            <a:off x="0" y="3127291"/>
            <a:ext cx="12190413" cy="3743063"/>
          </a:xfrm>
          <a:prstGeom prst="rect">
            <a:avLst/>
          </a:prstGeom>
          <a:solidFill>
            <a:srgbClr val="29A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3" name="Title Placeholder 1">
            <a:extLst>
              <a:ext uri="{FF2B5EF4-FFF2-40B4-BE49-F238E27FC236}">
                <a16:creationId xmlns:a16="http://schemas.microsoft.com/office/drawing/2014/main" id="{558BB676-1AF7-42B4-B2C2-A5707AE59C8E}"/>
              </a:ext>
            </a:extLst>
          </p:cNvPr>
          <p:cNvSpPr>
            <a:spLocks noGrp="1"/>
          </p:cNvSpPr>
          <p:nvPr>
            <p:ph type="title"/>
          </p:nvPr>
        </p:nvSpPr>
        <p:spPr>
          <a:xfrm>
            <a:off x="7596430" y="3353599"/>
            <a:ext cx="4119908" cy="465667"/>
          </a:xfrm>
          <a:prstGeom prst="rect">
            <a:avLst/>
          </a:prstGeom>
        </p:spPr>
        <p:txBody>
          <a:bodyPr vert="horz" lIns="91440" tIns="45720" rIns="91440" bIns="45720" rtlCol="0" anchor="t">
            <a:normAutofit/>
          </a:bodyPr>
          <a:lstStyle/>
          <a:p>
            <a:r>
              <a:rPr lang="en-US" dirty="0"/>
              <a:t>Click to edit Master title style</a:t>
            </a:r>
            <a:endParaRPr lang="en-ZA" dirty="0"/>
          </a:p>
        </p:txBody>
      </p:sp>
      <p:sp>
        <p:nvSpPr>
          <p:cNvPr id="15" name="TextBox 1">
            <a:extLst>
              <a:ext uri="{FF2B5EF4-FFF2-40B4-BE49-F238E27FC236}">
                <a16:creationId xmlns:a16="http://schemas.microsoft.com/office/drawing/2014/main" id="{A0667BC0-58CF-4A2F-8C56-ED66C0119EDF}"/>
              </a:ext>
            </a:extLst>
          </p:cNvPr>
          <p:cNvSpPr txBox="1"/>
          <p:nvPr userDrawn="1"/>
        </p:nvSpPr>
        <p:spPr>
          <a:xfrm>
            <a:off x="622593" y="3385557"/>
            <a:ext cx="2073660" cy="612000"/>
          </a:xfrm>
          <a:prstGeom prst="rect">
            <a:avLst/>
          </a:prstGeom>
          <a:noFill/>
          <a:ln>
            <a:noFill/>
          </a:ln>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r>
              <a:rPr lang="en-ZA" sz="900" b="1" dirty="0">
                <a:solidFill>
                  <a:schemeClr val="bg1"/>
                </a:solidFill>
                <a:latin typeface="Arial" panose="020B0604020202020204" pitchFamily="34" charset="0"/>
                <a:cs typeface="Arial" panose="020B0604020202020204" pitchFamily="34" charset="0"/>
              </a:rPr>
              <a:t>tel</a:t>
            </a:r>
            <a:r>
              <a:rPr lang="en-ZA" sz="900" dirty="0">
                <a:solidFill>
                  <a:schemeClr val="bg1"/>
                </a:solidFill>
                <a:latin typeface="Arial" panose="020B0604020202020204" pitchFamily="34" charset="0"/>
                <a:cs typeface="Arial" panose="020B0604020202020204" pitchFamily="34" charset="0"/>
              </a:rPr>
              <a:t> +27 [0] 31 303 2803</a:t>
            </a:r>
          </a:p>
          <a:p>
            <a:r>
              <a:rPr lang="en-ZA" sz="900" b="1" dirty="0">
                <a:solidFill>
                  <a:schemeClr val="bg1"/>
                </a:solidFill>
                <a:latin typeface="Arial" panose="020B0604020202020204" pitchFamily="34" charset="0"/>
                <a:cs typeface="Arial" panose="020B0604020202020204" pitchFamily="34" charset="0"/>
              </a:rPr>
              <a:t>fax</a:t>
            </a:r>
            <a:r>
              <a:rPr lang="en-ZA" sz="900" dirty="0">
                <a:solidFill>
                  <a:schemeClr val="bg1"/>
                </a:solidFill>
                <a:latin typeface="Arial" panose="020B0604020202020204" pitchFamily="34" charset="0"/>
                <a:cs typeface="Arial" panose="020B0604020202020204" pitchFamily="34" charset="0"/>
              </a:rPr>
              <a:t> +27 [0] 86 568 0454</a:t>
            </a:r>
          </a:p>
          <a:p>
            <a:r>
              <a:rPr lang="en-ZA" sz="900" dirty="0">
                <a:solidFill>
                  <a:schemeClr val="bg1"/>
                </a:solidFill>
                <a:latin typeface="Arial" panose="020B0604020202020204" pitchFamily="34" charset="0"/>
                <a:cs typeface="Arial" panose="020B0604020202020204" pitchFamily="34" charset="0"/>
              </a:rPr>
              <a:t>info@tradeintelligence.co.za</a:t>
            </a:r>
          </a:p>
        </p:txBody>
      </p:sp>
      <p:sp>
        <p:nvSpPr>
          <p:cNvPr id="16" name="TextBox 15">
            <a:extLst>
              <a:ext uri="{FF2B5EF4-FFF2-40B4-BE49-F238E27FC236}">
                <a16:creationId xmlns:a16="http://schemas.microsoft.com/office/drawing/2014/main" id="{7B34BCD3-8B36-45DF-B789-A662AA6B4795}"/>
              </a:ext>
            </a:extLst>
          </p:cNvPr>
          <p:cNvSpPr txBox="1"/>
          <p:nvPr userDrawn="1"/>
        </p:nvSpPr>
        <p:spPr>
          <a:xfrm>
            <a:off x="614672" y="4588370"/>
            <a:ext cx="11101665" cy="1400383"/>
          </a:xfrm>
          <a:prstGeom prst="rect">
            <a:avLst/>
          </a:prstGeom>
          <a:noFill/>
        </p:spPr>
        <p:txBody>
          <a:bodyPr wrap="square" numCol="2" spcCol="576000" rtlCol="0">
            <a:spAutoFit/>
          </a:bodyPr>
          <a:lstStyle/>
          <a:p>
            <a:pPr>
              <a:spcBef>
                <a:spcPts val="600"/>
              </a:spcBef>
            </a:pPr>
            <a:r>
              <a:rPr lang="en-ZA" sz="700" b="1" dirty="0">
                <a:solidFill>
                  <a:prstClr val="white"/>
                </a:solidFill>
                <a:latin typeface="Segoe UI Light" panose="020B0502040204020203" pitchFamily="34" charset="0"/>
                <a:cs typeface="Segoe UI Light" panose="020B0502040204020203" pitchFamily="34" charset="0"/>
              </a:rPr>
              <a:t>Disclaimer</a:t>
            </a:r>
          </a:p>
          <a:p>
            <a:pPr>
              <a:spcBef>
                <a:spcPts val="600"/>
              </a:spcBef>
            </a:pPr>
            <a:r>
              <a:rPr lang="en-ZA" sz="700" dirty="0">
                <a:solidFill>
                  <a:prstClr val="white"/>
                </a:solidFill>
                <a:latin typeface="Segoe UI Light" panose="020B0502040204020203" pitchFamily="34" charset="0"/>
                <a:cs typeface="Segoe UI Light" panose="020B0502040204020203" pitchFamily="34" charset="0"/>
              </a:rPr>
              <a:t>These materials and the information contained herein are collated by Ti* referencing a wide range of public domain data sources, face-to-face interview, retailer presentations and financial reports, and are intended to provide general information about the South African consumer goods trading environment and selected retailers and are not intended as an exhaustive treatment of such subjects.</a:t>
            </a:r>
          </a:p>
          <a:p>
            <a:pPr>
              <a:spcBef>
                <a:spcPts val="600"/>
              </a:spcBef>
            </a:pPr>
            <a:r>
              <a:rPr lang="en-ZA" sz="700" dirty="0">
                <a:solidFill>
                  <a:prstClr val="white"/>
                </a:solidFill>
                <a:latin typeface="Segoe UI Light" panose="020B0502040204020203" pitchFamily="34" charset="0"/>
                <a:cs typeface="Segoe UI Light" panose="020B0502040204020203" pitchFamily="34" charset="0"/>
              </a:rPr>
              <a:t>Whilst every effort has been made to ensure that the information published in this work is accurate, your use of these and the information contained herein is at your own risk. The information is not intended to be relied upon as the sole basis for any decision which may affect your or our business, and Ti makes no express or implied representation or warranties regarding accuracy of the information herein. </a:t>
            </a:r>
          </a:p>
          <a:p>
            <a:pPr>
              <a:spcBef>
                <a:spcPts val="600"/>
              </a:spcBef>
            </a:pPr>
            <a:r>
              <a:rPr lang="en-ZA" sz="700" dirty="0">
                <a:solidFill>
                  <a:prstClr val="white"/>
                </a:solidFill>
                <a:latin typeface="Segoe UI Light" panose="020B0502040204020203" pitchFamily="34" charset="0"/>
                <a:cs typeface="Segoe UI Light" panose="020B0502040204020203" pitchFamily="34" charset="0"/>
              </a:rPr>
              <a:t>Ti will not be liable for any special, indirect, incidental, consequential, or punitive damages or any other dames whatsoever, whether in an action of contract statute, tort (including, without limitation, negligence), or otherwise relating to the use of these material and the information contained herein.</a:t>
            </a:r>
          </a:p>
          <a:p>
            <a:pPr>
              <a:spcBef>
                <a:spcPts val="600"/>
              </a:spcBef>
            </a:pPr>
            <a:endParaRPr lang="en-ZA" sz="700" dirty="0">
              <a:solidFill>
                <a:prstClr val="white"/>
              </a:solidFill>
              <a:latin typeface="Segoe UI Light" panose="020B0502040204020203" pitchFamily="34" charset="0"/>
              <a:cs typeface="Segoe UI Light" panose="020B0502040204020203" pitchFamily="34" charset="0"/>
            </a:endParaRPr>
          </a:p>
          <a:p>
            <a:pPr>
              <a:spcBef>
                <a:spcPts val="600"/>
              </a:spcBef>
            </a:pPr>
            <a:r>
              <a:rPr lang="en-ZA" sz="700" dirty="0">
                <a:solidFill>
                  <a:prstClr val="white"/>
                </a:solidFill>
                <a:latin typeface="Segoe UI Light" panose="020B0502040204020203" pitchFamily="34" charset="0"/>
                <a:cs typeface="Segoe UI Light" panose="020B0502040204020203" pitchFamily="34" charset="0"/>
              </a:rPr>
              <a:t>Ti expressly disclaims all implied warranties, including, without limitation, warranties of merchantability, title, fitness for a particular purpose, non-infringement, compatibility security, and accuracy.</a:t>
            </a:r>
          </a:p>
          <a:p>
            <a:pPr>
              <a:spcBef>
                <a:spcPts val="600"/>
              </a:spcBef>
            </a:pPr>
            <a:r>
              <a:rPr lang="en-ZA" sz="700" dirty="0">
                <a:solidFill>
                  <a:prstClr val="white"/>
                </a:solidFill>
                <a:latin typeface="Segoe UI Light" panose="020B0502040204020203" pitchFamily="34" charset="0"/>
                <a:cs typeface="Segoe UI Light" panose="020B0502040204020203" pitchFamily="34" charset="0"/>
              </a:rPr>
              <a:t>*Ti refers to The Retail Workshop (Pty) Ltd trading as Trade Intelligence</a:t>
            </a:r>
          </a:p>
          <a:p>
            <a:pPr>
              <a:spcBef>
                <a:spcPts val="600"/>
              </a:spcBef>
            </a:pPr>
            <a:r>
              <a:rPr lang="en-ZA" sz="700" dirty="0">
                <a:solidFill>
                  <a:prstClr val="white"/>
                </a:solidFill>
                <a:latin typeface="Segoe UI Light" panose="020B0502040204020203" pitchFamily="34" charset="0"/>
                <a:cs typeface="Segoe UI Light" panose="020B0502040204020203" pitchFamily="34" charset="0"/>
              </a:rPr>
              <a:t>Copyright © 2021 Trade Intelligence. All rights reserved. Copyrights subsists in this work. No part of this work may be reproduced in any form or by any means unless directly quoted as source. Any unreferenced reproduction of this work will constitute a copyright infringement and rendered the doer liable under both civil and criminal law.</a:t>
            </a:r>
          </a:p>
        </p:txBody>
      </p:sp>
    </p:spTree>
    <p:extLst>
      <p:ext uri="{BB962C8B-B14F-4D97-AF65-F5344CB8AC3E}">
        <p14:creationId xmlns:p14="http://schemas.microsoft.com/office/powerpoint/2010/main" val="2073256543"/>
      </p:ext>
    </p:extLst>
  </p:cSld>
  <p:clrMap bg1="lt1" tx1="dk1" bg2="lt2" tx2="dk2" accent1="accent1" accent2="accent2" accent3="accent3" accent4="accent4" accent5="accent5" accent6="accent6" hlink="hlink" folHlink="folHlink"/>
  <p:sldLayoutIdLst>
    <p:sldLayoutId id="2147483771" r:id="rId1"/>
  </p:sldLayoutIdLst>
  <p:hf hdr="0" ftr="0" dt="0"/>
  <p:txStyles>
    <p:titleStyle>
      <a:lvl1pPr algn="l" defTabSz="914400" rtl="0" eaLnBrk="1" latinLnBrk="0" hangingPunct="1">
        <a:lnSpc>
          <a:spcPct val="100000"/>
        </a:lnSpc>
        <a:spcBef>
          <a:spcPct val="0"/>
        </a:spcBef>
        <a:buNone/>
        <a:defRPr sz="1200" b="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2.png"/><Relationship Id="rId10" Type="http://schemas.microsoft.com/office/2007/relationships/hdphoto" Target="../media/hdphoto4.wdp"/><Relationship Id="rId4" Type="http://schemas.openxmlformats.org/officeDocument/2006/relationships/image" Target="../media/image11.jpe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94F36-BED0-4134-BE41-2676992633B4}"/>
              </a:ext>
            </a:extLst>
          </p:cNvPr>
          <p:cNvSpPr>
            <a:spLocks noGrp="1"/>
          </p:cNvSpPr>
          <p:nvPr>
            <p:ph type="ctrTitle"/>
          </p:nvPr>
        </p:nvSpPr>
        <p:spPr>
          <a:xfrm>
            <a:off x="461866" y="2573707"/>
            <a:ext cx="11299776" cy="432000"/>
          </a:xfrm>
        </p:spPr>
        <p:txBody>
          <a:bodyPr/>
          <a:lstStyle/>
          <a:p>
            <a:r>
              <a:rPr lang="en-ZA" dirty="0"/>
              <a:t>Shopper Profile Report </a:t>
            </a:r>
          </a:p>
        </p:txBody>
      </p:sp>
      <p:graphicFrame>
        <p:nvGraphicFramePr>
          <p:cNvPr id="3" name="Table 2">
            <a:extLst>
              <a:ext uri="{FF2B5EF4-FFF2-40B4-BE49-F238E27FC236}">
                <a16:creationId xmlns:a16="http://schemas.microsoft.com/office/drawing/2014/main" id="{60145086-E77B-4B5A-BC36-C071BE4236FB}"/>
              </a:ext>
            </a:extLst>
          </p:cNvPr>
          <p:cNvGraphicFramePr>
            <a:graphicFrameLocks noGrp="1"/>
          </p:cNvGraphicFramePr>
          <p:nvPr>
            <p:extLst>
              <p:ext uri="{D42A27DB-BD31-4B8C-83A1-F6EECF244321}">
                <p14:modId xmlns:p14="http://schemas.microsoft.com/office/powerpoint/2010/main" val="276204924"/>
              </p:ext>
            </p:extLst>
          </p:nvPr>
        </p:nvGraphicFramePr>
        <p:xfrm>
          <a:off x="9131522" y="111947"/>
          <a:ext cx="2979878" cy="505786"/>
        </p:xfrm>
        <a:graphic>
          <a:graphicData uri="http://schemas.openxmlformats.org/drawingml/2006/table">
            <a:tbl>
              <a:tblPr firstRow="1" bandRow="1">
                <a:tableStyleId>{2D5ABB26-0587-4C30-8999-92F81FD0307C}</a:tableStyleId>
              </a:tblPr>
              <a:tblGrid>
                <a:gridCol w="1489939">
                  <a:extLst>
                    <a:ext uri="{9D8B030D-6E8A-4147-A177-3AD203B41FA5}">
                      <a16:colId xmlns:a16="http://schemas.microsoft.com/office/drawing/2014/main" val="20000"/>
                    </a:ext>
                  </a:extLst>
                </a:gridCol>
                <a:gridCol w="1489939">
                  <a:extLst>
                    <a:ext uri="{9D8B030D-6E8A-4147-A177-3AD203B41FA5}">
                      <a16:colId xmlns:a16="http://schemas.microsoft.com/office/drawing/2014/main" val="20001"/>
                    </a:ext>
                  </a:extLst>
                </a:gridCol>
              </a:tblGrid>
              <a:tr h="252893">
                <a:tc>
                  <a:txBody>
                    <a:bodyPr/>
                    <a:lstStyle/>
                    <a:p>
                      <a:r>
                        <a:rPr lang="en-ZA" sz="1000" dirty="0">
                          <a:solidFill>
                            <a:schemeClr val="bg1">
                              <a:lumMod val="50000"/>
                            </a:schemeClr>
                          </a:solidFill>
                          <a:latin typeface="Arial" panose="020B0604020202020204" pitchFamily="34" charset="0"/>
                          <a:cs typeface="Arial" panose="020B0604020202020204" pitchFamily="34" charset="0"/>
                        </a:rPr>
                        <a:t>Publication date:</a:t>
                      </a:r>
                    </a:p>
                  </a:txBody>
                  <a:tcPr marL="121904" marR="121904">
                    <a:lnL>
                      <a:noFill/>
                    </a:lnL>
                    <a:lnR>
                      <a:noFill/>
                    </a:lnR>
                    <a:lnT>
                      <a:noFill/>
                    </a:lnT>
                    <a:lnB>
                      <a:noFill/>
                    </a:lnB>
                    <a:lnTlToBr w="12700" cmpd="sng">
                      <a:noFill/>
                      <a:prstDash val="solid"/>
                    </a:lnTlToBr>
                    <a:lnBlToTr w="12700" cmpd="sng">
                      <a:noFill/>
                      <a:prstDash val="solid"/>
                    </a:lnBlToTr>
                  </a:tcPr>
                </a:tc>
                <a:tc>
                  <a:txBody>
                    <a:bodyPr/>
                    <a:lstStyle/>
                    <a:p>
                      <a:r>
                        <a:rPr lang="en-ZA" sz="1000" baseline="0" dirty="0">
                          <a:solidFill>
                            <a:schemeClr val="bg1">
                              <a:lumMod val="50000"/>
                            </a:schemeClr>
                          </a:solidFill>
                          <a:latin typeface="Arial" panose="020B0604020202020204" pitchFamily="34" charset="0"/>
                          <a:cs typeface="Arial" panose="020B0604020202020204" pitchFamily="34" charset="0"/>
                        </a:rPr>
                        <a:t>August 2020</a:t>
                      </a:r>
                      <a:endParaRPr lang="en-ZA" sz="1000" dirty="0">
                        <a:solidFill>
                          <a:schemeClr val="bg1">
                            <a:lumMod val="50000"/>
                          </a:schemeClr>
                        </a:solidFill>
                        <a:latin typeface="Arial" panose="020B0604020202020204" pitchFamily="34" charset="0"/>
                        <a:cs typeface="Arial" panose="020B0604020202020204" pitchFamily="34" charset="0"/>
                      </a:endParaRPr>
                    </a:p>
                  </a:txBody>
                  <a:tcPr marL="121904" marR="121904">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52893">
                <a:tc>
                  <a:txBody>
                    <a:bodyPr/>
                    <a:lstStyle/>
                    <a:p>
                      <a:r>
                        <a:rPr lang="en-ZA" sz="1000" dirty="0">
                          <a:solidFill>
                            <a:schemeClr val="bg1">
                              <a:lumMod val="50000"/>
                            </a:schemeClr>
                          </a:solidFill>
                          <a:latin typeface="Arial" panose="020B0604020202020204" pitchFamily="34" charset="0"/>
                          <a:cs typeface="Arial" panose="020B0604020202020204" pitchFamily="34" charset="0"/>
                        </a:rPr>
                        <a:t>Next publication:</a:t>
                      </a:r>
                    </a:p>
                  </a:txBody>
                  <a:tcPr marL="121904" marR="121904">
                    <a:lnL>
                      <a:noFill/>
                    </a:lnL>
                    <a:lnR>
                      <a:noFill/>
                    </a:lnR>
                    <a:lnT>
                      <a:noFill/>
                    </a:lnT>
                    <a:lnB>
                      <a:noFill/>
                    </a:lnB>
                    <a:lnTlToBr w="12700" cmpd="sng">
                      <a:noFill/>
                      <a:prstDash val="solid"/>
                    </a:lnTlToBr>
                    <a:lnBlToTr w="12700" cmpd="sng">
                      <a:noFill/>
                      <a:prstDash val="solid"/>
                    </a:lnBlToTr>
                  </a:tcPr>
                </a:tc>
                <a:tc>
                  <a:txBody>
                    <a:bodyPr/>
                    <a:lstStyle/>
                    <a:p>
                      <a:r>
                        <a:rPr lang="en-ZA" sz="1000" baseline="0" dirty="0">
                          <a:solidFill>
                            <a:schemeClr val="bg1">
                              <a:lumMod val="50000"/>
                            </a:schemeClr>
                          </a:solidFill>
                          <a:latin typeface="Arial" panose="020B0604020202020204" pitchFamily="34" charset="0"/>
                          <a:cs typeface="Arial" panose="020B0604020202020204" pitchFamily="34" charset="0"/>
                        </a:rPr>
                        <a:t>August 2021</a:t>
                      </a:r>
                      <a:endParaRPr lang="en-ZA" sz="1000" dirty="0">
                        <a:solidFill>
                          <a:schemeClr val="bg1">
                            <a:lumMod val="50000"/>
                          </a:schemeClr>
                        </a:solidFill>
                        <a:latin typeface="Arial" panose="020B0604020202020204" pitchFamily="34" charset="0"/>
                        <a:cs typeface="Arial" panose="020B0604020202020204" pitchFamily="34" charset="0"/>
                      </a:endParaRPr>
                    </a:p>
                  </a:txBody>
                  <a:tcPr marL="121904" marR="121904">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53740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810629-EB64-491C-8F55-438E9AD4EEED}"/>
              </a:ext>
            </a:extLst>
          </p:cNvPr>
          <p:cNvSpPr>
            <a:spLocks noGrp="1"/>
          </p:cNvSpPr>
          <p:nvPr>
            <p:ph type="body" idx="1"/>
          </p:nvPr>
        </p:nvSpPr>
        <p:spPr>
          <a:xfrm>
            <a:off x="161335" y="541344"/>
            <a:ext cx="10335842" cy="360000"/>
          </a:xfrm>
        </p:spPr>
        <p:txBody>
          <a:bodyPr/>
          <a:lstStyle/>
          <a:p>
            <a:r>
              <a:rPr lang="en-ZA" dirty="0"/>
              <a:t>Shopper Profile</a:t>
            </a:r>
          </a:p>
        </p:txBody>
      </p:sp>
      <p:sp>
        <p:nvSpPr>
          <p:cNvPr id="4" name="Content Placeholder 3">
            <a:extLst>
              <a:ext uri="{FF2B5EF4-FFF2-40B4-BE49-F238E27FC236}">
                <a16:creationId xmlns:a16="http://schemas.microsoft.com/office/drawing/2014/main" id="{AAA6EC79-B8F9-424D-A762-30197335FCC7}"/>
              </a:ext>
            </a:extLst>
          </p:cNvPr>
          <p:cNvSpPr>
            <a:spLocks noGrp="1"/>
          </p:cNvSpPr>
          <p:nvPr>
            <p:ph sz="half" idx="2"/>
          </p:nvPr>
        </p:nvSpPr>
        <p:spPr>
          <a:xfrm>
            <a:off x="269402" y="857824"/>
            <a:ext cx="6658936" cy="1085510"/>
          </a:xfrm>
        </p:spPr>
        <p:txBody>
          <a:bodyPr/>
          <a:lstStyle/>
          <a:p>
            <a:pPr>
              <a:spcBef>
                <a:spcPts val="300"/>
              </a:spcBef>
            </a:pPr>
            <a:r>
              <a:rPr lang="en-ZA" dirty="0"/>
              <a:t>The majority of the shoppers are from upper-end income groups </a:t>
            </a:r>
          </a:p>
          <a:p>
            <a:pPr>
              <a:spcBef>
                <a:spcPts val="300"/>
              </a:spcBef>
            </a:pPr>
            <a:r>
              <a:rPr lang="en-ZA" dirty="0"/>
              <a:t>The Dis-Chem customer is typically female, shopping for herself or her family, although men represent a growing customer segment</a:t>
            </a:r>
          </a:p>
          <a:p>
            <a:pPr>
              <a:spcBef>
                <a:spcPts val="300"/>
              </a:spcBef>
            </a:pPr>
            <a:r>
              <a:rPr lang="en-ZA" dirty="0"/>
              <a:t>The youth market is targeted to join the shopper loyalty programme: Over 30% of new Dis-Chem Benefits loyalty members are under the age of 30 years</a:t>
            </a:r>
          </a:p>
          <a:p>
            <a:pPr>
              <a:spcBef>
                <a:spcPts val="0"/>
              </a:spcBef>
            </a:pPr>
            <a:endParaRPr lang="en-ZA" dirty="0"/>
          </a:p>
        </p:txBody>
      </p:sp>
      <p:sp>
        <p:nvSpPr>
          <p:cNvPr id="6" name="Rounded Rectangle 5"/>
          <p:cNvSpPr/>
          <p:nvPr/>
        </p:nvSpPr>
        <p:spPr>
          <a:xfrm>
            <a:off x="2753614" y="4455939"/>
            <a:ext cx="3172535" cy="954824"/>
          </a:xfrm>
          <a:prstGeom prst="roundRect">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ZA" sz="863" dirty="0">
              <a:solidFill>
                <a:schemeClr val="tx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A7B87905-893F-48DC-9721-CB904EED3CCF}"/>
              </a:ext>
            </a:extLst>
          </p:cNvPr>
          <p:cNvSpPr>
            <a:spLocks noGrp="1"/>
          </p:cNvSpPr>
          <p:nvPr>
            <p:ph type="title"/>
          </p:nvPr>
        </p:nvSpPr>
        <p:spPr/>
        <p:txBody>
          <a:bodyPr/>
          <a:lstStyle/>
          <a:p>
            <a:pPr algn="l"/>
            <a:r>
              <a:rPr lang="en-GB" dirty="0"/>
              <a:t>Shopper Marketing at Retail</a:t>
            </a:r>
            <a:endParaRPr lang="en-ZA" dirty="0"/>
          </a:p>
        </p:txBody>
      </p:sp>
      <p:sp>
        <p:nvSpPr>
          <p:cNvPr id="18" name="Slide Number Placeholder 17">
            <a:extLst>
              <a:ext uri="{FF2B5EF4-FFF2-40B4-BE49-F238E27FC236}">
                <a16:creationId xmlns:a16="http://schemas.microsoft.com/office/drawing/2014/main" id="{52EA5A52-2C1D-404A-98C0-26292D047A26}"/>
              </a:ext>
            </a:extLst>
          </p:cNvPr>
          <p:cNvSpPr>
            <a:spLocks noGrp="1"/>
          </p:cNvSpPr>
          <p:nvPr>
            <p:ph type="sldNum" sz="quarter" idx="4"/>
          </p:nvPr>
        </p:nvSpPr>
        <p:spPr/>
        <p:txBody>
          <a:bodyPr/>
          <a:lstStyle/>
          <a:p>
            <a:r>
              <a:rPr lang="en-ZA">
                <a:solidFill>
                  <a:prstClr val="black">
                    <a:tint val="75000"/>
                  </a:prstClr>
                </a:solidFill>
              </a:rPr>
              <a:t>Page </a:t>
            </a:r>
            <a:fld id="{0C667193-6E88-4F0B-A77C-1B39F973CF38}" type="slidenum">
              <a:rPr lang="en-ZA" smtClean="0">
                <a:solidFill>
                  <a:prstClr val="black">
                    <a:tint val="75000"/>
                  </a:prstClr>
                </a:solidFill>
              </a:rPr>
              <a:pPr/>
              <a:t>2</a:t>
            </a:fld>
            <a:endParaRPr lang="en-ZA" dirty="0">
              <a:solidFill>
                <a:prstClr val="black">
                  <a:tint val="75000"/>
                </a:prstClr>
              </a:solidFill>
            </a:endParaRPr>
          </a:p>
        </p:txBody>
      </p:sp>
      <p:pic>
        <p:nvPicPr>
          <p:cNvPr id="15" name="Picture 14" descr="A picture containing text&#10;&#10;Description automatically generated">
            <a:extLst>
              <a:ext uri="{FF2B5EF4-FFF2-40B4-BE49-F238E27FC236}">
                <a16:creationId xmlns:a16="http://schemas.microsoft.com/office/drawing/2014/main" id="{25E2C7A4-B860-4713-9861-D9F3F524D13A}"/>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8815189" y="3258447"/>
            <a:ext cx="4479000" cy="1883395"/>
          </a:xfrm>
          <a:prstGeom prst="rect">
            <a:avLst/>
          </a:prstGeom>
        </p:spPr>
      </p:pic>
      <p:pic>
        <p:nvPicPr>
          <p:cNvPr id="17" name="Picture 16" descr="A picture containing indoor, marketplace&#10;&#10;Description automatically generated">
            <a:extLst>
              <a:ext uri="{FF2B5EF4-FFF2-40B4-BE49-F238E27FC236}">
                <a16:creationId xmlns:a16="http://schemas.microsoft.com/office/drawing/2014/main" id="{C731F04A-9438-417D-B19C-11B2F98A57B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6577260" y="2979756"/>
            <a:ext cx="4479000" cy="244078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93044502-A682-4ADC-B297-A3CF21AC3C2B}"/>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p:blipFill>
        <p:spPr>
          <a:xfrm rot="5400000">
            <a:off x="4183762" y="3091166"/>
            <a:ext cx="4479000" cy="2217956"/>
          </a:xfrm>
          <a:prstGeom prst="rect">
            <a:avLst/>
          </a:prstGeom>
        </p:spPr>
      </p:pic>
      <p:pic>
        <p:nvPicPr>
          <p:cNvPr id="22" name="Picture 21" descr="A picture containing indoor&#10;&#10;Description automatically generated">
            <a:extLst>
              <a:ext uri="{FF2B5EF4-FFF2-40B4-BE49-F238E27FC236}">
                <a16:creationId xmlns:a16="http://schemas.microsoft.com/office/drawing/2014/main" id="{D2D925D9-3B7B-4764-BA42-C3D3ADFB29B1}"/>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r="8248"/>
          <a:stretch/>
        </p:blipFill>
        <p:spPr>
          <a:xfrm rot="5400000">
            <a:off x="1934010" y="3112640"/>
            <a:ext cx="4479002" cy="2175007"/>
          </a:xfrm>
          <a:prstGeom prst="rect">
            <a:avLst/>
          </a:prstGeom>
        </p:spPr>
      </p:pic>
      <p:pic>
        <p:nvPicPr>
          <p:cNvPr id="26" name="Picture 25" descr="A picture containing indoor, domestic cat, cluttered&#10;&#10;Description automatically generated">
            <a:extLst>
              <a:ext uri="{FF2B5EF4-FFF2-40B4-BE49-F238E27FC236}">
                <a16:creationId xmlns:a16="http://schemas.microsoft.com/office/drawing/2014/main" id="{68710CFA-AC78-4888-A9D1-5CE91339B9D1}"/>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a:stretch/>
        </p:blipFill>
        <p:spPr>
          <a:xfrm rot="5400000">
            <a:off x="-570899" y="2828543"/>
            <a:ext cx="4479000" cy="2743201"/>
          </a:xfrm>
          <a:prstGeom prst="rect">
            <a:avLst/>
          </a:prstGeom>
        </p:spPr>
      </p:pic>
    </p:spTree>
    <p:extLst>
      <p:ext uri="{BB962C8B-B14F-4D97-AF65-F5344CB8AC3E}">
        <p14:creationId xmlns:p14="http://schemas.microsoft.com/office/powerpoint/2010/main" val="1519452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What’s going on in store?</a:t>
            </a:r>
            <a:endParaRPr lang="en-ZA" dirty="0">
              <a:solidFill>
                <a:srgbClr val="C00000"/>
              </a:solidFill>
            </a:endParaRPr>
          </a:p>
        </p:txBody>
      </p:sp>
      <p:sp>
        <p:nvSpPr>
          <p:cNvPr id="2" name="Text Placeholder 1">
            <a:extLst>
              <a:ext uri="{FF2B5EF4-FFF2-40B4-BE49-F238E27FC236}">
                <a16:creationId xmlns:a16="http://schemas.microsoft.com/office/drawing/2014/main" id="{D564BA91-EB7B-4BE3-8F23-561098E948AF}"/>
              </a:ext>
            </a:extLst>
          </p:cNvPr>
          <p:cNvSpPr>
            <a:spLocks noGrp="1"/>
          </p:cNvSpPr>
          <p:nvPr>
            <p:ph type="body" idx="1"/>
          </p:nvPr>
        </p:nvSpPr>
        <p:spPr>
          <a:xfrm>
            <a:off x="161335" y="566257"/>
            <a:ext cx="10335842" cy="360000"/>
          </a:xfrm>
        </p:spPr>
        <p:txBody>
          <a:bodyPr/>
          <a:lstStyle/>
          <a:p>
            <a:r>
              <a:rPr lang="en-ZA" dirty="0"/>
              <a:t>Shopping Missions and Shopper Behaviour</a:t>
            </a:r>
          </a:p>
        </p:txBody>
      </p:sp>
      <p:sp>
        <p:nvSpPr>
          <p:cNvPr id="12" name="Content Placeholder 2">
            <a:extLst>
              <a:ext uri="{FF2B5EF4-FFF2-40B4-BE49-F238E27FC236}">
                <a16:creationId xmlns:a16="http://schemas.microsoft.com/office/drawing/2014/main" id="{B543AD7F-1FB3-4990-87F7-3F3F0E0C1FB0}"/>
              </a:ext>
            </a:extLst>
          </p:cNvPr>
          <p:cNvSpPr>
            <a:spLocks noGrp="1"/>
          </p:cNvSpPr>
          <p:nvPr>
            <p:ph sz="half" idx="2"/>
          </p:nvPr>
        </p:nvSpPr>
        <p:spPr>
          <a:xfrm>
            <a:off x="267869" y="943886"/>
            <a:ext cx="5933871" cy="5189371"/>
          </a:xfrm>
        </p:spPr>
        <p:txBody>
          <a:bodyPr/>
          <a:lstStyle/>
          <a:p>
            <a:pPr marL="0" indent="0">
              <a:spcBef>
                <a:spcPts val="300"/>
              </a:spcBef>
              <a:spcAft>
                <a:spcPts val="0"/>
              </a:spcAft>
              <a:buNone/>
            </a:pPr>
            <a:r>
              <a:rPr lang="en-ZA" b="1" dirty="0"/>
              <a:t>Family Shopping</a:t>
            </a:r>
          </a:p>
          <a:p>
            <a:pPr marL="171450" indent="-171450">
              <a:spcBef>
                <a:spcPts val="300"/>
              </a:spcBef>
              <a:spcAft>
                <a:spcPts val="0"/>
              </a:spcAft>
            </a:pPr>
            <a:r>
              <a:rPr lang="en-ZA" dirty="0"/>
              <a:t>Parents and children are frequently seen shopping together</a:t>
            </a:r>
          </a:p>
          <a:p>
            <a:pPr marL="171450" indent="-171450">
              <a:spcBef>
                <a:spcPts val="300"/>
              </a:spcBef>
              <a:spcAft>
                <a:spcPts val="0"/>
              </a:spcAft>
            </a:pPr>
            <a:r>
              <a:rPr lang="en-ZA" dirty="0"/>
              <a:t>Children are taking part in product selection, even though fewer children have been observed in store since the COVID-19 pandemic</a:t>
            </a:r>
          </a:p>
          <a:p>
            <a:pPr marL="171450" indent="-171450">
              <a:spcBef>
                <a:spcPts val="300"/>
              </a:spcBef>
              <a:spcAft>
                <a:spcPts val="0"/>
              </a:spcAft>
            </a:pPr>
            <a:r>
              <a:rPr lang="en-ZA" dirty="0"/>
              <a:t>Impulse purchases frequently happen at till-point ‘temptation aisle’ </a:t>
            </a:r>
          </a:p>
          <a:p>
            <a:pPr marL="171450" indent="-171450">
              <a:spcBef>
                <a:spcPts val="300"/>
              </a:spcBef>
              <a:spcAft>
                <a:spcPts val="0"/>
              </a:spcAft>
            </a:pPr>
            <a:r>
              <a:rPr lang="en-ZA" dirty="0"/>
              <a:t>Individuals are seen spending time selecting products</a:t>
            </a:r>
          </a:p>
          <a:p>
            <a:pPr marL="171450" indent="-171450">
              <a:spcBef>
                <a:spcPts val="300"/>
              </a:spcBef>
              <a:spcAft>
                <a:spcPts val="0"/>
              </a:spcAft>
            </a:pPr>
            <a:endParaRPr lang="en-ZA" sz="600" dirty="0"/>
          </a:p>
          <a:p>
            <a:pPr marL="180000" indent="-180000">
              <a:spcBef>
                <a:spcPts val="300"/>
              </a:spcBef>
              <a:spcAft>
                <a:spcPts val="0"/>
              </a:spcAft>
              <a:buNone/>
            </a:pPr>
            <a:r>
              <a:rPr lang="en-ZA" b="1" dirty="0"/>
              <a:t>Product Comparisons</a:t>
            </a:r>
          </a:p>
          <a:p>
            <a:pPr marL="171450" indent="-171450">
              <a:spcBef>
                <a:spcPts val="300"/>
              </a:spcBef>
              <a:spcAft>
                <a:spcPts val="0"/>
              </a:spcAft>
            </a:pPr>
            <a:r>
              <a:rPr lang="en-ZA" dirty="0"/>
              <a:t>Labels are scrutinised for comparison of product features and ingredients</a:t>
            </a:r>
          </a:p>
          <a:p>
            <a:pPr marL="171450" indent="-171450">
              <a:spcBef>
                <a:spcPts val="300"/>
              </a:spcBef>
              <a:spcAft>
                <a:spcPts val="0"/>
              </a:spcAft>
            </a:pPr>
            <a:r>
              <a:rPr lang="en-ZA" dirty="0"/>
              <a:t>Product formats are compared, with consumers wanting to understand benefits of the respective formats</a:t>
            </a:r>
          </a:p>
          <a:p>
            <a:pPr marL="171450" indent="-171450">
              <a:spcBef>
                <a:spcPts val="300"/>
              </a:spcBef>
              <a:spcAft>
                <a:spcPts val="0"/>
              </a:spcAft>
            </a:pPr>
            <a:r>
              <a:rPr lang="en-ZA" dirty="0"/>
              <a:t>Consumers often compare price per unit and in many cases, product selection is made based on price per daily dose or single unit</a:t>
            </a:r>
          </a:p>
          <a:p>
            <a:pPr marL="180000" indent="-180000">
              <a:spcBef>
                <a:spcPts val="300"/>
              </a:spcBef>
              <a:spcAft>
                <a:spcPts val="0"/>
              </a:spcAft>
            </a:pPr>
            <a:r>
              <a:rPr lang="en-ZA" dirty="0"/>
              <a:t>New products are inspected with great interest</a:t>
            </a:r>
          </a:p>
          <a:p>
            <a:pPr marL="180000" indent="-180000">
              <a:spcBef>
                <a:spcPts val="300"/>
              </a:spcBef>
              <a:spcAft>
                <a:spcPts val="0"/>
              </a:spcAft>
            </a:pPr>
            <a:endParaRPr lang="en-ZA" sz="600" dirty="0"/>
          </a:p>
          <a:p>
            <a:pPr marL="0" indent="0">
              <a:spcBef>
                <a:spcPts val="300"/>
              </a:spcBef>
              <a:spcAft>
                <a:spcPts val="0"/>
              </a:spcAft>
              <a:buNone/>
            </a:pPr>
            <a:r>
              <a:rPr lang="en-ZA" b="1" dirty="0"/>
              <a:t>Basket and Trolley Shopping</a:t>
            </a:r>
          </a:p>
          <a:p>
            <a:pPr marL="171450" indent="-171450">
              <a:spcBef>
                <a:spcPts val="300"/>
              </a:spcBef>
              <a:spcAft>
                <a:spcPts val="0"/>
              </a:spcAft>
            </a:pPr>
            <a:r>
              <a:rPr lang="en-ZA" dirty="0"/>
              <a:t>Despite this being a pharmacy environment, most customers shop with baskets or trolleys within multiple product categories</a:t>
            </a:r>
          </a:p>
          <a:p>
            <a:pPr marL="171450" indent="-171450">
              <a:spcBef>
                <a:spcPts val="300"/>
              </a:spcBef>
              <a:spcAft>
                <a:spcPts val="0"/>
              </a:spcAft>
            </a:pPr>
            <a:r>
              <a:rPr lang="en-ZA" dirty="0"/>
              <a:t>Predominantly shopping baskets with multiple product categories </a:t>
            </a:r>
          </a:p>
          <a:p>
            <a:pPr marL="171450" indent="-171450">
              <a:spcBef>
                <a:spcPts val="300"/>
              </a:spcBef>
              <a:spcAft>
                <a:spcPts val="0"/>
              </a:spcAft>
            </a:pPr>
            <a:r>
              <a:rPr lang="en-ZA" dirty="0"/>
              <a:t>Multiple units are purchased due to value promotions, such as ‘2+1’</a:t>
            </a:r>
          </a:p>
          <a:p>
            <a:pPr>
              <a:spcBef>
                <a:spcPts val="0"/>
              </a:spcBef>
              <a:spcAft>
                <a:spcPts val="0"/>
              </a:spcAft>
            </a:pPr>
            <a:endParaRPr lang="en-ZA" dirty="0"/>
          </a:p>
        </p:txBody>
      </p:sp>
      <p:pic>
        <p:nvPicPr>
          <p:cNvPr id="6" name="Picture 5" descr="A picture containing indoor, person, person, table&#10;&#10;Description automatically generated">
            <a:extLst>
              <a:ext uri="{FF2B5EF4-FFF2-40B4-BE49-F238E27FC236}">
                <a16:creationId xmlns:a16="http://schemas.microsoft.com/office/drawing/2014/main" id="{0FBC6BCD-E4B7-425A-A336-3D742625FFF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5872914" y="4162880"/>
            <a:ext cx="2917662" cy="1464588"/>
          </a:xfrm>
          <a:prstGeom prst="rect">
            <a:avLst/>
          </a:prstGeom>
        </p:spPr>
      </p:pic>
      <p:sp>
        <p:nvSpPr>
          <p:cNvPr id="17" name="Slide Number Placeholder 16">
            <a:extLst>
              <a:ext uri="{FF2B5EF4-FFF2-40B4-BE49-F238E27FC236}">
                <a16:creationId xmlns:a16="http://schemas.microsoft.com/office/drawing/2014/main" id="{E1BA56FF-19B8-4EEA-93CC-34632AA224BE}"/>
              </a:ext>
            </a:extLst>
          </p:cNvPr>
          <p:cNvSpPr>
            <a:spLocks noGrp="1"/>
          </p:cNvSpPr>
          <p:nvPr>
            <p:ph type="sldNum" sz="quarter" idx="4"/>
          </p:nvPr>
        </p:nvSpPr>
        <p:spPr/>
        <p:txBody>
          <a:bodyPr/>
          <a:lstStyle/>
          <a:p>
            <a:r>
              <a:rPr lang="en-ZA">
                <a:solidFill>
                  <a:prstClr val="black">
                    <a:tint val="75000"/>
                  </a:prstClr>
                </a:solidFill>
              </a:rPr>
              <a:t>Page </a:t>
            </a:r>
            <a:fld id="{0C667193-6E88-4F0B-A77C-1B39F973CF38}" type="slidenum">
              <a:rPr lang="en-ZA" smtClean="0">
                <a:solidFill>
                  <a:prstClr val="black">
                    <a:tint val="75000"/>
                  </a:prstClr>
                </a:solidFill>
              </a:rPr>
              <a:pPr/>
              <a:t>3</a:t>
            </a:fld>
            <a:endParaRPr lang="en-ZA" dirty="0">
              <a:solidFill>
                <a:prstClr val="black">
                  <a:tint val="75000"/>
                </a:prstClr>
              </a:solidFill>
            </a:endParaRPr>
          </a:p>
        </p:txBody>
      </p:sp>
      <p:sp>
        <p:nvSpPr>
          <p:cNvPr id="13" name="Rectangle 12">
            <a:extLst>
              <a:ext uri="{FF2B5EF4-FFF2-40B4-BE49-F238E27FC236}">
                <a16:creationId xmlns:a16="http://schemas.microsoft.com/office/drawing/2014/main" id="{0E84AB21-7C74-4974-B3D4-1B90153434B9}"/>
              </a:ext>
            </a:extLst>
          </p:cNvPr>
          <p:cNvSpPr/>
          <p:nvPr/>
        </p:nvSpPr>
        <p:spPr>
          <a:xfrm>
            <a:off x="281109" y="5156296"/>
            <a:ext cx="5814097" cy="12306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ZA">
              <a:solidFill>
                <a:prstClr val="white"/>
              </a:solidFill>
              <a:latin typeface="Calibri"/>
            </a:endParaRPr>
          </a:p>
        </p:txBody>
      </p:sp>
      <p:sp>
        <p:nvSpPr>
          <p:cNvPr id="14" name="TextBox 13">
            <a:extLst>
              <a:ext uri="{FF2B5EF4-FFF2-40B4-BE49-F238E27FC236}">
                <a16:creationId xmlns:a16="http://schemas.microsoft.com/office/drawing/2014/main" id="{FD19170C-332A-4495-8075-0700C1F87E05}"/>
              </a:ext>
            </a:extLst>
          </p:cNvPr>
          <p:cNvSpPr txBox="1"/>
          <p:nvPr/>
        </p:nvSpPr>
        <p:spPr>
          <a:xfrm>
            <a:off x="818310" y="5186653"/>
            <a:ext cx="5276896" cy="1200329"/>
          </a:xfrm>
          <a:prstGeom prst="rect">
            <a:avLst/>
          </a:prstGeom>
          <a:noFill/>
        </p:spPr>
        <p:txBody>
          <a:bodyPr wrap="square">
            <a:spAutoFit/>
          </a:bodyPr>
          <a:lstStyle/>
          <a:p>
            <a:pPr marL="171450" indent="-171450" defTabSz="914400" eaLnBrk="1" fontAlgn="auto" hangingPunct="1">
              <a:spcBef>
                <a:spcPts val="0"/>
              </a:spcBef>
              <a:spcAft>
                <a:spcPts val="0"/>
              </a:spcAft>
              <a:buFont typeface="Arial" panose="020B0604020202020204" pitchFamily="34" charset="0"/>
              <a:buChar char="•"/>
              <a:defRPr/>
            </a:pPr>
            <a:r>
              <a:rPr lang="en-US" sz="1200" dirty="0">
                <a:solidFill>
                  <a:prstClr val="black"/>
                </a:solidFill>
                <a:latin typeface="Arial"/>
              </a:rPr>
              <a:t>The Dis-Chem environment is ideal for on-shelf point of sale that supports consumer education, or helping to guide consumers to make their product selection</a:t>
            </a:r>
          </a:p>
          <a:p>
            <a:pPr marL="171450" indent="-171450" defTabSz="914400" eaLnBrk="1" fontAlgn="auto" hangingPunct="1">
              <a:spcBef>
                <a:spcPts val="0"/>
              </a:spcBef>
              <a:spcAft>
                <a:spcPts val="0"/>
              </a:spcAft>
              <a:buFont typeface="Arial" panose="020B0604020202020204" pitchFamily="34" charset="0"/>
              <a:buChar char="•"/>
              <a:defRPr/>
            </a:pPr>
            <a:r>
              <a:rPr lang="en-US" sz="1200" dirty="0">
                <a:solidFill>
                  <a:prstClr val="black"/>
                </a:solidFill>
                <a:latin typeface="Arial"/>
              </a:rPr>
              <a:t>Because of the complexity of the categories of health and nutrition, shoppers spend time in comparing product options, based on product composition and price, sometimes calculating cost per daily application</a:t>
            </a:r>
          </a:p>
        </p:txBody>
      </p:sp>
      <p:pic>
        <p:nvPicPr>
          <p:cNvPr id="15" name="Picture 14">
            <a:extLst>
              <a:ext uri="{FF2B5EF4-FFF2-40B4-BE49-F238E27FC236}">
                <a16:creationId xmlns:a16="http://schemas.microsoft.com/office/drawing/2014/main" id="{9BD7DE8D-E034-4BA7-81AF-77B2C8396A8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9909" y="5032436"/>
            <a:ext cx="710665" cy="1092268"/>
          </a:xfrm>
          <a:prstGeom prst="rect">
            <a:avLst/>
          </a:prstGeom>
        </p:spPr>
      </p:pic>
      <p:pic>
        <p:nvPicPr>
          <p:cNvPr id="7" name="Picture 6">
            <a:extLst>
              <a:ext uri="{FF2B5EF4-FFF2-40B4-BE49-F238E27FC236}">
                <a16:creationId xmlns:a16="http://schemas.microsoft.com/office/drawing/2014/main" id="{1ECF2F66-00DB-4AA7-AE7F-E4C8708F8BF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5400000">
            <a:off x="9506436" y="904003"/>
            <a:ext cx="2628925" cy="2338565"/>
          </a:xfrm>
          <a:prstGeom prst="rect">
            <a:avLst/>
          </a:prstGeom>
        </p:spPr>
      </p:pic>
      <p:pic>
        <p:nvPicPr>
          <p:cNvPr id="19" name="Picture 18">
            <a:extLst>
              <a:ext uri="{FF2B5EF4-FFF2-40B4-BE49-F238E27FC236}">
                <a16:creationId xmlns:a16="http://schemas.microsoft.com/office/drawing/2014/main" id="{D406C1D3-1B6F-4027-9DFD-74E309E734E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rot="5400000">
            <a:off x="9572719" y="3936541"/>
            <a:ext cx="2917661" cy="1917263"/>
          </a:xfrm>
          <a:prstGeom prst="rect">
            <a:avLst/>
          </a:prstGeom>
        </p:spPr>
      </p:pic>
      <p:pic>
        <p:nvPicPr>
          <p:cNvPr id="21" name="Picture 20">
            <a:extLst>
              <a:ext uri="{FF2B5EF4-FFF2-40B4-BE49-F238E27FC236}">
                <a16:creationId xmlns:a16="http://schemas.microsoft.com/office/drawing/2014/main" id="{09CC5E0C-A1BB-4FB8-AADE-6A0A4E24381A}"/>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rot="5400000">
            <a:off x="7605977" y="3929412"/>
            <a:ext cx="2925004" cy="1924181"/>
          </a:xfrm>
          <a:prstGeom prst="rect">
            <a:avLst/>
          </a:prstGeom>
        </p:spPr>
      </p:pic>
      <p:pic>
        <p:nvPicPr>
          <p:cNvPr id="23" name="Picture 22">
            <a:extLst>
              <a:ext uri="{FF2B5EF4-FFF2-40B4-BE49-F238E27FC236}">
                <a16:creationId xmlns:a16="http://schemas.microsoft.com/office/drawing/2014/main" id="{BAAE2077-8921-4739-8B15-D26ABD78574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rot="5400000">
            <a:off x="6789895" y="556330"/>
            <a:ext cx="2628927" cy="3027573"/>
          </a:xfrm>
          <a:prstGeom prst="rect">
            <a:avLst/>
          </a:prstGeom>
        </p:spPr>
      </p:pic>
    </p:spTree>
    <p:extLst>
      <p:ext uri="{BB962C8B-B14F-4D97-AF65-F5344CB8AC3E}">
        <p14:creationId xmlns:p14="http://schemas.microsoft.com/office/powerpoint/2010/main" val="3114983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274A3-D05A-4733-A930-11B18D9A3D7E}"/>
              </a:ext>
            </a:extLst>
          </p:cNvPr>
          <p:cNvSpPr>
            <a:spLocks noGrp="1"/>
          </p:cNvSpPr>
          <p:nvPr>
            <p:ph type="title"/>
          </p:nvPr>
        </p:nvSpPr>
        <p:spPr/>
        <p:txBody>
          <a:bodyPr/>
          <a:lstStyle/>
          <a:p>
            <a:r>
              <a:rPr lang="en-ZA" dirty="0"/>
              <a:t>What’s Going on in Store? </a:t>
            </a:r>
          </a:p>
        </p:txBody>
      </p:sp>
      <p:sp>
        <p:nvSpPr>
          <p:cNvPr id="20" name="Content Placeholder 2">
            <a:extLst>
              <a:ext uri="{FF2B5EF4-FFF2-40B4-BE49-F238E27FC236}">
                <a16:creationId xmlns:a16="http://schemas.microsoft.com/office/drawing/2014/main" id="{208E43C4-BC6B-488D-8881-11447A6BEF63}"/>
              </a:ext>
            </a:extLst>
          </p:cNvPr>
          <p:cNvSpPr txBox="1">
            <a:spLocks/>
          </p:cNvSpPr>
          <p:nvPr/>
        </p:nvSpPr>
        <p:spPr>
          <a:xfrm>
            <a:off x="161335" y="1706178"/>
            <a:ext cx="4837669" cy="2357033"/>
          </a:xfrm>
          <a:prstGeom prst="rect">
            <a:avLst/>
          </a:prstGeom>
        </p:spPr>
        <p:txBody>
          <a:bodyPr/>
          <a:lstStyle>
            <a:lvl1pPr marL="177800" indent="-177800" algn="l" defTabSz="457200" rtl="0" eaLnBrk="0" fontAlgn="base" hangingPunct="0">
              <a:spcBef>
                <a:spcPct val="20000"/>
              </a:spcBef>
              <a:spcAft>
                <a:spcPct val="0"/>
              </a:spcAft>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355600" indent="-177800" algn="l" defTabSz="457200" rtl="0" eaLnBrk="0" fontAlgn="base" hangingPunct="0">
              <a:spcBef>
                <a:spcPct val="20000"/>
              </a:spcBef>
              <a:spcAft>
                <a:spcPct val="0"/>
              </a:spcAft>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Arial"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29600" indent="-129600">
              <a:spcBef>
                <a:spcPts val="600"/>
              </a:spcBef>
              <a:spcAft>
                <a:spcPts val="600"/>
              </a:spcAft>
            </a:pPr>
            <a:endParaRPr lang="en-US" dirty="0"/>
          </a:p>
        </p:txBody>
      </p:sp>
      <p:pic>
        <p:nvPicPr>
          <p:cNvPr id="12" name="Picture 11" descr="A picture containing indoor, floor&#10;&#10;Description automatically generated">
            <a:extLst>
              <a:ext uri="{FF2B5EF4-FFF2-40B4-BE49-F238E27FC236}">
                <a16:creationId xmlns:a16="http://schemas.microsoft.com/office/drawing/2014/main" id="{A11A180A-D404-46EA-B0EF-55318EF519E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8617562" y="3046826"/>
            <a:ext cx="4092807" cy="2559358"/>
          </a:xfrm>
          <a:prstGeom prst="rect">
            <a:avLst/>
          </a:prstGeom>
          <a:ln w="28575">
            <a:solidFill>
              <a:schemeClr val="bg1"/>
            </a:solidFill>
          </a:ln>
        </p:spPr>
      </p:pic>
      <p:sp>
        <p:nvSpPr>
          <p:cNvPr id="3" name="Text Placeholder 2">
            <a:extLst>
              <a:ext uri="{FF2B5EF4-FFF2-40B4-BE49-F238E27FC236}">
                <a16:creationId xmlns:a16="http://schemas.microsoft.com/office/drawing/2014/main" id="{A1C98FF3-0AF9-4707-A39B-76CBABB8E680}"/>
              </a:ext>
            </a:extLst>
          </p:cNvPr>
          <p:cNvSpPr>
            <a:spLocks noGrp="1"/>
          </p:cNvSpPr>
          <p:nvPr>
            <p:ph type="body" idx="1"/>
          </p:nvPr>
        </p:nvSpPr>
        <p:spPr>
          <a:xfrm>
            <a:off x="153988" y="546629"/>
            <a:ext cx="11710475" cy="360000"/>
          </a:xfrm>
        </p:spPr>
        <p:txBody>
          <a:bodyPr/>
          <a:lstStyle/>
          <a:p>
            <a:r>
              <a:rPr lang="en-ZA" dirty="0"/>
              <a:t>Customer Service</a:t>
            </a:r>
          </a:p>
        </p:txBody>
      </p:sp>
      <p:sp>
        <p:nvSpPr>
          <p:cNvPr id="5" name="Content Placeholder 4">
            <a:extLst>
              <a:ext uri="{FF2B5EF4-FFF2-40B4-BE49-F238E27FC236}">
                <a16:creationId xmlns:a16="http://schemas.microsoft.com/office/drawing/2014/main" id="{D4F0DF85-51D5-455F-B52B-DDB86A914F8B}"/>
              </a:ext>
            </a:extLst>
          </p:cNvPr>
          <p:cNvSpPr>
            <a:spLocks noGrp="1"/>
          </p:cNvSpPr>
          <p:nvPr>
            <p:ph sz="half" idx="2"/>
          </p:nvPr>
        </p:nvSpPr>
        <p:spPr>
          <a:xfrm>
            <a:off x="190084" y="866035"/>
            <a:ext cx="8040902" cy="1865676"/>
          </a:xfrm>
        </p:spPr>
        <p:txBody>
          <a:bodyPr/>
          <a:lstStyle/>
          <a:p>
            <a:pPr marL="129600" indent="-129600">
              <a:spcBef>
                <a:spcPts val="600"/>
              </a:spcBef>
              <a:spcAft>
                <a:spcPts val="0"/>
              </a:spcAft>
            </a:pPr>
            <a:r>
              <a:rPr lang="en-US" dirty="0"/>
              <a:t>Dis-Chem personnel are well-trained and offer a friendly and knowledgeable service</a:t>
            </a:r>
          </a:p>
          <a:p>
            <a:pPr marL="129600" indent="-129600">
              <a:spcBef>
                <a:spcPts val="600"/>
              </a:spcBef>
              <a:spcAft>
                <a:spcPts val="0"/>
              </a:spcAft>
            </a:pPr>
            <a:r>
              <a:rPr lang="en-US" dirty="0"/>
              <a:t>Each section is manned by front-shop personnel that regularly engage with shoppers</a:t>
            </a:r>
          </a:p>
          <a:p>
            <a:pPr marL="129600" indent="-129600">
              <a:spcBef>
                <a:spcPts val="600"/>
              </a:spcBef>
              <a:spcAft>
                <a:spcPts val="0"/>
              </a:spcAft>
            </a:pPr>
            <a:r>
              <a:rPr lang="en-US" dirty="0"/>
              <a:t>The dispensary and self medication sections are well staffed, preventing long queues during busy trading hours</a:t>
            </a:r>
          </a:p>
          <a:p>
            <a:pPr marL="129600" indent="-129600">
              <a:spcBef>
                <a:spcPts val="600"/>
              </a:spcBef>
              <a:spcAft>
                <a:spcPts val="0"/>
              </a:spcAft>
            </a:pPr>
            <a:r>
              <a:rPr lang="en-US" dirty="0"/>
              <a:t>The healthcare clinic is managed by professional nursing practitioners</a:t>
            </a:r>
          </a:p>
          <a:p>
            <a:pPr marL="129600" indent="-129600">
              <a:spcBef>
                <a:spcPts val="600"/>
              </a:spcBef>
              <a:spcAft>
                <a:spcPts val="0"/>
              </a:spcAft>
            </a:pPr>
            <a:r>
              <a:rPr lang="en-US" dirty="0"/>
              <a:t>Beauty clinics offer services by trained professionals</a:t>
            </a:r>
          </a:p>
          <a:p>
            <a:pPr marL="129600" indent="-129600">
              <a:spcBef>
                <a:spcPts val="600"/>
              </a:spcBef>
              <a:spcAft>
                <a:spcPts val="0"/>
              </a:spcAft>
            </a:pPr>
            <a:endParaRPr lang="en-US" dirty="0"/>
          </a:p>
          <a:p>
            <a:pPr>
              <a:spcBef>
                <a:spcPts val="600"/>
              </a:spcBef>
              <a:spcAft>
                <a:spcPts val="0"/>
              </a:spcAft>
            </a:pPr>
            <a:endParaRPr lang="en-ZA" dirty="0"/>
          </a:p>
        </p:txBody>
      </p:sp>
      <p:sp>
        <p:nvSpPr>
          <p:cNvPr id="6" name="Slide Number Placeholder 5">
            <a:extLst>
              <a:ext uri="{FF2B5EF4-FFF2-40B4-BE49-F238E27FC236}">
                <a16:creationId xmlns:a16="http://schemas.microsoft.com/office/drawing/2014/main" id="{72D99FC3-2068-4F81-9D10-7D0290BE3E7D}"/>
              </a:ext>
            </a:extLst>
          </p:cNvPr>
          <p:cNvSpPr>
            <a:spLocks noGrp="1"/>
          </p:cNvSpPr>
          <p:nvPr>
            <p:ph type="sldNum" sz="quarter" idx="4"/>
          </p:nvPr>
        </p:nvSpPr>
        <p:spPr/>
        <p:txBody>
          <a:bodyPr/>
          <a:lstStyle/>
          <a:p>
            <a:r>
              <a:rPr lang="en-ZA" dirty="0">
                <a:solidFill>
                  <a:prstClr val="black">
                    <a:tint val="75000"/>
                  </a:prstClr>
                </a:solidFill>
              </a:rPr>
              <a:t>Page </a:t>
            </a:r>
            <a:fld id="{0C667193-6E88-4F0B-A77C-1B39F973CF38}" type="slidenum">
              <a:rPr lang="en-ZA" smtClean="0">
                <a:solidFill>
                  <a:prstClr val="black">
                    <a:tint val="75000"/>
                  </a:prstClr>
                </a:solidFill>
              </a:rPr>
              <a:pPr/>
              <a:t>4</a:t>
            </a:fld>
            <a:endParaRPr lang="en-ZA" dirty="0">
              <a:solidFill>
                <a:prstClr val="black">
                  <a:tint val="75000"/>
                </a:prstClr>
              </a:solidFill>
            </a:endParaRPr>
          </a:p>
        </p:txBody>
      </p:sp>
      <p:pic>
        <p:nvPicPr>
          <p:cNvPr id="8" name="Picture 7" descr="A picture containing text, indoor, standing, preparing&#10;&#10;Description automatically generated">
            <a:extLst>
              <a:ext uri="{FF2B5EF4-FFF2-40B4-BE49-F238E27FC236}">
                <a16:creationId xmlns:a16="http://schemas.microsoft.com/office/drawing/2014/main" id="{3CBC8874-77A1-494B-8419-374AF48204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0696" y="2280101"/>
            <a:ext cx="5457074" cy="4092806"/>
          </a:xfrm>
          <a:prstGeom prst="rect">
            <a:avLst/>
          </a:prstGeom>
        </p:spPr>
      </p:pic>
      <p:pic>
        <p:nvPicPr>
          <p:cNvPr id="10" name="Picture 9" descr="A picture containing text, indoor&#10;&#10;Description automatically generated">
            <a:extLst>
              <a:ext uri="{FF2B5EF4-FFF2-40B4-BE49-F238E27FC236}">
                <a16:creationId xmlns:a16="http://schemas.microsoft.com/office/drawing/2014/main" id="{F7A625D8-EEF5-40B8-B357-117BF91F517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5107"/>
          <a:stretch/>
        </p:blipFill>
        <p:spPr>
          <a:xfrm rot="5400000">
            <a:off x="5526521" y="2587824"/>
            <a:ext cx="4092804" cy="3477362"/>
          </a:xfrm>
          <a:prstGeom prst="rect">
            <a:avLst/>
          </a:prstGeom>
        </p:spPr>
      </p:pic>
    </p:spTree>
    <p:extLst>
      <p:ext uri="{BB962C8B-B14F-4D97-AF65-F5344CB8AC3E}">
        <p14:creationId xmlns:p14="http://schemas.microsoft.com/office/powerpoint/2010/main" val="2037407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19010" y="3352807"/>
            <a:ext cx="4971403" cy="482120"/>
          </a:xfrm>
          <a:prstGeom prst="rect">
            <a:avLst/>
          </a:prstGeom>
        </p:spPr>
        <p:txBody>
          <a:bodyPr wrap="square">
            <a:spAutoFit/>
          </a:bodyPr>
          <a:lstStyle/>
          <a:p>
            <a:pPr>
              <a:lnSpc>
                <a:spcPct val="150000"/>
              </a:lnSpc>
              <a:tabLst>
                <a:tab pos="982663" algn="l"/>
                <a:tab pos="1165225" algn="l"/>
              </a:tabLst>
            </a:pPr>
            <a:r>
              <a:rPr lang="en-US" sz="900" dirty="0">
                <a:solidFill>
                  <a:prstClr val="white"/>
                </a:solidFill>
                <a:latin typeface="Arial" panose="020B0604020202020204" pitchFamily="34" charset="0"/>
                <a:ea typeface="+mj-ea"/>
                <a:cs typeface="Arial" panose="020B0604020202020204" pitchFamily="34" charset="0"/>
              </a:rPr>
              <a:t>Andrea Slabber	|	Lead Analyst</a:t>
            </a:r>
            <a:endParaRPr lang="en-ZA" sz="2000" dirty="0"/>
          </a:p>
          <a:p>
            <a:pPr>
              <a:lnSpc>
                <a:spcPct val="150000"/>
              </a:lnSpc>
              <a:tabLst>
                <a:tab pos="982663" algn="l"/>
                <a:tab pos="1165225" algn="l"/>
              </a:tabLst>
            </a:pPr>
            <a:r>
              <a:rPr lang="en-US" sz="900" dirty="0">
                <a:solidFill>
                  <a:prstClr val="white"/>
                </a:solidFill>
                <a:latin typeface="Arial" panose="020B0604020202020204" pitchFamily="34" charset="0"/>
                <a:ea typeface="+mj-ea"/>
                <a:cs typeface="Arial" panose="020B0604020202020204" pitchFamily="34" charset="0"/>
              </a:rPr>
              <a:t>Carey Leighton	|	Associate  Analyst</a:t>
            </a:r>
          </a:p>
        </p:txBody>
      </p:sp>
    </p:spTree>
    <p:extLst>
      <p:ext uri="{BB962C8B-B14F-4D97-AF65-F5344CB8AC3E}">
        <p14:creationId xmlns:p14="http://schemas.microsoft.com/office/powerpoint/2010/main" val="2471915585"/>
      </p:ext>
    </p:extLst>
  </p:cSld>
  <p:clrMapOvr>
    <a:masterClrMapping/>
  </p:clrMapOvr>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B5EC9F1F7BFB54FBEC2EA642B9076D4" ma:contentTypeVersion="11" ma:contentTypeDescription="Create a new document." ma:contentTypeScope="" ma:versionID="1d83fa9ba0df068a0628a43530c9e1a4">
  <xsd:schema xmlns:xsd="http://www.w3.org/2001/XMLSchema" xmlns:xs="http://www.w3.org/2001/XMLSchema" xmlns:p="http://schemas.microsoft.com/office/2006/metadata/properties" xmlns:ns2="e7d4b862-fdbc-495e-9498-3ef182616e05" xmlns:ns3="09630af8-63a6-4709-b34d-42f9bb9a33fc" targetNamespace="http://schemas.microsoft.com/office/2006/metadata/properties" ma:root="true" ma:fieldsID="fca736cf3ee6a8f3fd54654f58888204" ns2:_="" ns3:_="">
    <xsd:import namespace="e7d4b862-fdbc-495e-9498-3ef182616e05"/>
    <xsd:import namespace="09630af8-63a6-4709-b34d-42f9bb9a33f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d4b862-fdbc-495e-9498-3ef182616e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630af8-63a6-4709-b34d-42f9bb9a33f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173964-0542-477D-BAC2-B940DA1CC55E}">
  <ds:schemaRefs>
    <ds:schemaRef ds:uri="http://schemas.microsoft.com/sharepoint/v3/contenttype/forms"/>
  </ds:schemaRefs>
</ds:datastoreItem>
</file>

<file path=customXml/itemProps2.xml><?xml version="1.0" encoding="utf-8"?>
<ds:datastoreItem xmlns:ds="http://schemas.openxmlformats.org/officeDocument/2006/customXml" ds:itemID="{7BD35776-C010-4996-8405-451CAEBD8155}">
  <ds:schemaRefs>
    <ds:schemaRef ds:uri="e7d4b862-fdbc-495e-9498-3ef182616e05"/>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purl.org/dc/elements/1.1/"/>
    <ds:schemaRef ds:uri="http://www.w3.org/XML/1998/namespace"/>
    <ds:schemaRef ds:uri="http://purl.org/dc/dcmitype/"/>
    <ds:schemaRef ds:uri="http://schemas.microsoft.com/office/infopath/2007/PartnerControls"/>
    <ds:schemaRef ds:uri="09630af8-63a6-4709-b34d-42f9bb9a33fc"/>
  </ds:schemaRefs>
</ds:datastoreItem>
</file>

<file path=customXml/itemProps3.xml><?xml version="1.0" encoding="utf-8"?>
<ds:datastoreItem xmlns:ds="http://schemas.openxmlformats.org/officeDocument/2006/customXml" ds:itemID="{293D7CB8-9AFD-4C87-9727-642DDBBDEF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d4b862-fdbc-495e-9498-3ef182616e05"/>
    <ds:schemaRef ds:uri="09630af8-63a6-4709-b34d-42f9bb9a33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61264</TotalTime>
  <Words>381</Words>
  <Application>Microsoft Office PowerPoint</Application>
  <PresentationFormat>Custom</PresentationFormat>
  <Paragraphs>43</Paragraphs>
  <Slides>5</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vt:i4>
      </vt:variant>
    </vt:vector>
  </HeadingPairs>
  <TitlesOfParts>
    <vt:vector size="13" baseType="lpstr">
      <vt:lpstr>Arial</vt:lpstr>
      <vt:lpstr>Calibri</vt:lpstr>
      <vt:lpstr>Courier New</vt:lpstr>
      <vt:lpstr>Segoe UI Light</vt:lpstr>
      <vt:lpstr>Symbol</vt:lpstr>
      <vt:lpstr>4_Custom Design</vt:lpstr>
      <vt:lpstr>1_Office Theme</vt:lpstr>
      <vt:lpstr>2_Custom Design</vt:lpstr>
      <vt:lpstr>Shopper Profile Report </vt:lpstr>
      <vt:lpstr>Shopper Marketing at Retail</vt:lpstr>
      <vt:lpstr>What’s going on in store?</vt:lpstr>
      <vt:lpstr>What’s Going on in Store?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TI1</dc:creator>
  <cp:lastModifiedBy>Nathalie Lukubisa</cp:lastModifiedBy>
  <cp:revision>1665</cp:revision>
  <cp:lastPrinted>2015-05-26T06:49:13Z</cp:lastPrinted>
  <dcterms:created xsi:type="dcterms:W3CDTF">2013-01-18T13:57:05Z</dcterms:created>
  <dcterms:modified xsi:type="dcterms:W3CDTF">2021-08-11T12:41:56Z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0x0101007B5EC9F1F7BFB54FBEC2EA642B9076D4</vt:lpwstr>
  </property>
</Properties>
</file>